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56"/>
  </p:notesMasterIdLst>
  <p:sldIdLst>
    <p:sldId id="459" r:id="rId3"/>
    <p:sldId id="397" r:id="rId4"/>
    <p:sldId id="434" r:id="rId5"/>
    <p:sldId id="436" r:id="rId6"/>
    <p:sldId id="437" r:id="rId7"/>
    <p:sldId id="439" r:id="rId8"/>
    <p:sldId id="450" r:id="rId9"/>
    <p:sldId id="438" r:id="rId10"/>
    <p:sldId id="440" r:id="rId11"/>
    <p:sldId id="441" r:id="rId12"/>
    <p:sldId id="442" r:id="rId13"/>
    <p:sldId id="443" r:id="rId14"/>
    <p:sldId id="435" r:id="rId15"/>
    <p:sldId id="444" r:id="rId16"/>
    <p:sldId id="463" r:id="rId17"/>
    <p:sldId id="456" r:id="rId18"/>
    <p:sldId id="447" r:id="rId19"/>
    <p:sldId id="449" r:id="rId20"/>
    <p:sldId id="446" r:id="rId21"/>
    <p:sldId id="451" r:id="rId22"/>
    <p:sldId id="452" r:id="rId23"/>
    <p:sldId id="453" r:id="rId24"/>
    <p:sldId id="457" r:id="rId25"/>
    <p:sldId id="458" r:id="rId26"/>
    <p:sldId id="461" r:id="rId27"/>
    <p:sldId id="464" r:id="rId28"/>
    <p:sldId id="460" r:id="rId29"/>
    <p:sldId id="454" r:id="rId30"/>
    <p:sldId id="455" r:id="rId31"/>
    <p:sldId id="465" r:id="rId32"/>
    <p:sldId id="466" r:id="rId33"/>
    <p:sldId id="467" r:id="rId34"/>
    <p:sldId id="469" r:id="rId35"/>
    <p:sldId id="470" r:id="rId36"/>
    <p:sldId id="468" r:id="rId37"/>
    <p:sldId id="471" r:id="rId38"/>
    <p:sldId id="472" r:id="rId39"/>
    <p:sldId id="473" r:id="rId40"/>
    <p:sldId id="475" r:id="rId41"/>
    <p:sldId id="474" r:id="rId42"/>
    <p:sldId id="476" r:id="rId43"/>
    <p:sldId id="477" r:id="rId44"/>
    <p:sldId id="478" r:id="rId45"/>
    <p:sldId id="479" r:id="rId46"/>
    <p:sldId id="480" r:id="rId47"/>
    <p:sldId id="482" r:id="rId48"/>
    <p:sldId id="481" r:id="rId49"/>
    <p:sldId id="484" r:id="rId50"/>
    <p:sldId id="485" r:id="rId51"/>
    <p:sldId id="486" r:id="rId52"/>
    <p:sldId id="489" r:id="rId53"/>
    <p:sldId id="487" r:id="rId54"/>
    <p:sldId id="488" r:id="rId55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iaSanna" initials="MS" lastIdx="1" clrIdx="0">
    <p:extLst>
      <p:ext uri="{19B8F6BF-5375-455C-9EA6-DF929625EA0E}">
        <p15:presenceInfo xmlns:p15="http://schemas.microsoft.com/office/powerpoint/2012/main" userId="MattiaS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FF6600"/>
    <a:srgbClr val="CCCC00"/>
    <a:srgbClr val="FFCCCC"/>
    <a:srgbClr val="FF00FF"/>
    <a:srgbClr val="006600"/>
    <a:srgbClr val="008000"/>
    <a:srgbClr val="CC3399"/>
    <a:srgbClr val="99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649" autoAdjust="0"/>
  </p:normalViewPr>
  <p:slideViewPr>
    <p:cSldViewPr>
      <p:cViewPr varScale="1">
        <p:scale>
          <a:sx n="88" d="100"/>
          <a:sy n="88" d="100"/>
        </p:scale>
        <p:origin x="1334" y="58"/>
      </p:cViewPr>
      <p:guideLst>
        <p:guide orient="horz" pos="2160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1525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anose="020B0603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anose="020B0603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A58D6E22-785D-4C4B-BD16-BD2E52683A5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0072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ＭＳ Ｐゴシック" pitchFamily="9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ＭＳ Ｐゴシック" pitchFamily="9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ＭＳ Ｐゴシック" pitchFamily="9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ＭＳ Ｐゴシック" pitchFamily="9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903AB-78B0-4525-95F0-CE790E21E4B4}" type="slidenum">
              <a:rPr lang="it-IT">
                <a:solidFill>
                  <a:srgbClr val="000000"/>
                </a:solidFill>
              </a:rPr>
              <a:pPr/>
              <a:t>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8455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584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08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557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168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61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175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419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774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176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7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453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829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89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680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211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447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069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465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142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24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244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453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126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0177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1399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3888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763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0068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5414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5847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0853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569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679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5945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3438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6287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061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2876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9745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1018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5284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0007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43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2849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0934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2381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2894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53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998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252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697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6E22-785D-4C4B-BD16-BD2E52683A5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91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 bwMode="auto">
          <a:xfrm>
            <a:off x="0" y="10159"/>
            <a:ext cx="9144000" cy="162814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ＭＳ Ｐゴシック" pitchFamily="96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43100" y="3200400"/>
            <a:ext cx="7772400" cy="6413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55800" y="2743200"/>
            <a:ext cx="6883400" cy="4191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052" name="Text Box 4"/>
          <p:cNvSpPr txBox="1">
            <a:spLocks noChangeArrowheads="1"/>
          </p:cNvSpPr>
          <p:nvPr userDrawn="1"/>
        </p:nvSpPr>
        <p:spPr bwMode="auto">
          <a:xfrm>
            <a:off x="1506220" y="649605"/>
            <a:ext cx="6781800" cy="64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DIPARTIMENTO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SCIENZE AGRARIE E AMBIENTALI</a:t>
            </a:r>
          </a:p>
          <a:p>
            <a:pPr marL="457200" marR="0" lvl="1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PRODUZIONE, TERRITORIO, AGROENERGIA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9816"/>
            <a:ext cx="1495239" cy="149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1404620" y="90805"/>
            <a:ext cx="7205980" cy="64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UNIVERSITÀ DEGLI STUDI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MILANO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nettore 1 8"/>
          <p:cNvCxnSpPr/>
          <p:nvPr userDrawn="1"/>
        </p:nvCxnSpPr>
        <p:spPr bwMode="auto">
          <a:xfrm rot="5400000">
            <a:off x="1041400" y="800100"/>
            <a:ext cx="1397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ttangolo 11"/>
          <p:cNvSpPr/>
          <p:nvPr userDrawn="1"/>
        </p:nvSpPr>
        <p:spPr bwMode="auto">
          <a:xfrm>
            <a:off x="8623300" y="12701"/>
            <a:ext cx="533400" cy="1638300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ＭＳ Ｐゴシック" pitchFamily="9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94625" y="2387600"/>
            <a:ext cx="1952625" cy="3327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936750" y="2387600"/>
            <a:ext cx="5705475" cy="332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936750" y="2387600"/>
            <a:ext cx="7810500" cy="3327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 bwMode="auto">
          <a:xfrm>
            <a:off x="0" y="10159"/>
            <a:ext cx="9144000" cy="162814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43100" y="3200400"/>
            <a:ext cx="7772400" cy="6413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55800" y="2743200"/>
            <a:ext cx="6883400" cy="4191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052" name="Text Box 4"/>
          <p:cNvSpPr txBox="1">
            <a:spLocks noChangeArrowheads="1"/>
          </p:cNvSpPr>
          <p:nvPr userDrawn="1"/>
        </p:nvSpPr>
        <p:spPr bwMode="auto">
          <a:xfrm>
            <a:off x="1506220" y="649605"/>
            <a:ext cx="6781800" cy="64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20000"/>
              </a:lnSpc>
              <a:spcAft>
                <a:spcPts val="0"/>
              </a:spcAft>
            </a:pPr>
            <a:r>
              <a:rPr lang="it-IT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DIPARTIMENTO </a:t>
            </a:r>
            <a:r>
              <a:rPr lang="it-IT" sz="1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SCIENZE AGRARIE E AMBIENTALI</a:t>
            </a:r>
          </a:p>
          <a:p>
            <a:pPr lvl="1" eaLnBrk="1" hangingPunct="1">
              <a:lnSpc>
                <a:spcPct val="120000"/>
              </a:lnSpc>
              <a:spcAft>
                <a:spcPts val="0"/>
              </a:spcAft>
            </a:pPr>
            <a:r>
              <a:rPr lang="it-IT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PRODUZIONE, TERRITORIO, AGROENERGIA</a:t>
            </a:r>
          </a:p>
          <a:p>
            <a:pPr eaLnBrk="1" hangingPunct="1"/>
            <a:endParaRPr lang="it-IT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9816"/>
            <a:ext cx="1495239" cy="149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1404620" y="90805"/>
            <a:ext cx="7205980" cy="64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20000"/>
              </a:lnSpc>
              <a:spcAft>
                <a:spcPts val="0"/>
              </a:spcAft>
            </a:pPr>
            <a:r>
              <a:rPr lang="it-IT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UNIVERSITÀ DEGLI STUDI </a:t>
            </a:r>
            <a:r>
              <a:rPr lang="it-IT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MILANO</a:t>
            </a:r>
          </a:p>
          <a:p>
            <a:pPr eaLnBrk="1" hangingPunct="1"/>
            <a:endParaRPr lang="it-IT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nettore 1 8"/>
          <p:cNvCxnSpPr/>
          <p:nvPr userDrawn="1"/>
        </p:nvCxnSpPr>
        <p:spPr bwMode="auto">
          <a:xfrm rot="5400000">
            <a:off x="1041400" y="800100"/>
            <a:ext cx="1397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ttangolo 11"/>
          <p:cNvSpPr/>
          <p:nvPr userDrawn="1"/>
        </p:nvSpPr>
        <p:spPr bwMode="auto">
          <a:xfrm>
            <a:off x="8623300" y="12701"/>
            <a:ext cx="533400" cy="1638300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6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41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0126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816" y="1786466"/>
            <a:ext cx="7772400" cy="584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45116" y="2751666"/>
            <a:ext cx="38100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05916" y="2658533"/>
            <a:ext cx="38100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148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327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567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25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810000" y="6343650"/>
            <a:ext cx="46482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it-IT" dirty="0" err="1" smtClean="0">
                <a:solidFill>
                  <a:srgbClr val="000000"/>
                </a:solidFill>
              </a:rPr>
              <a:t>dfgfd</a:t>
            </a:r>
            <a:endParaRPr lang="it-IT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97807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813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94625" y="2387600"/>
            <a:ext cx="1952625" cy="3327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936750" y="2387600"/>
            <a:ext cx="5705475" cy="332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331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936750" y="2387600"/>
            <a:ext cx="7810500" cy="3327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09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816" y="1786466"/>
            <a:ext cx="7772400" cy="584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45116" y="2751666"/>
            <a:ext cx="38100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05916" y="2658533"/>
            <a:ext cx="38100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810000" y="6343650"/>
            <a:ext cx="46482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it-IT" dirty="0" err="1" smtClean="0"/>
              <a:t>dfgfd</a:t>
            </a:r>
            <a:endParaRPr lang="it-IT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 bwMode="auto">
          <a:xfrm>
            <a:off x="-6" y="6207759"/>
            <a:ext cx="3644906" cy="6609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ＭＳ Ｐゴシック" pitchFamily="96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36750" y="23876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4850" y="29718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cxnSp>
        <p:nvCxnSpPr>
          <p:cNvPr id="6" name="Connettore 1 5"/>
          <p:cNvCxnSpPr/>
          <p:nvPr userDrawn="1"/>
        </p:nvCxnSpPr>
        <p:spPr bwMode="auto">
          <a:xfrm>
            <a:off x="0" y="6207759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4"/>
          <p:cNvSpPr txBox="1">
            <a:spLocks noChangeArrowheads="1"/>
          </p:cNvSpPr>
          <p:nvPr userDrawn="1"/>
        </p:nvSpPr>
        <p:spPr bwMode="auto">
          <a:xfrm>
            <a:off x="673875" y="6481704"/>
            <a:ext cx="898314" cy="33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DISAA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8516"/>
            <a:ext cx="652359" cy="65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617989" y="6257574"/>
            <a:ext cx="3229362" cy="33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UNIVERSITÀ DEGLI STUDI DI MILANO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ttangolo 5"/>
          <p:cNvSpPr>
            <a:spLocks noChangeArrowheads="1"/>
          </p:cNvSpPr>
          <p:nvPr userDrawn="1"/>
        </p:nvSpPr>
        <p:spPr bwMode="auto">
          <a:xfrm rot="10800000">
            <a:off x="325792" y="860071"/>
            <a:ext cx="8470900" cy="9525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it-IT" u="sng" dirty="0">
              <a:latin typeface="Trebuchet MS" panose="020B0603020202020204" pitchFamily="34" charset="0"/>
            </a:endParaRPr>
          </a:p>
        </p:txBody>
      </p:sp>
      <p:sp>
        <p:nvSpPr>
          <p:cNvPr id="4" name="Rettangolo 3"/>
          <p:cNvSpPr/>
          <p:nvPr userDrawn="1"/>
        </p:nvSpPr>
        <p:spPr bwMode="auto">
          <a:xfrm>
            <a:off x="8267700" y="6228019"/>
            <a:ext cx="889000" cy="645879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ＭＳ Ｐゴシック" pitchFamily="9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pitchFamily="34" charset="0"/>
          <a:ea typeface="ＭＳ Ｐゴシック" pitchFamily="96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pitchFamily="34" charset="0"/>
          <a:ea typeface="ＭＳ Ｐゴシック" pitchFamily="96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pitchFamily="34" charset="0"/>
          <a:ea typeface="ＭＳ Ｐゴシック" pitchFamily="96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pitchFamily="34" charset="0"/>
          <a:ea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pitchFamily="34" charset="0"/>
          <a:ea typeface="ＭＳ Ｐゴシック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pitchFamily="34" charset="0"/>
          <a:ea typeface="ＭＳ Ｐゴシック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pitchFamily="34" charset="0"/>
          <a:ea typeface="ＭＳ Ｐゴシック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pitchFamily="34" charset="0"/>
          <a:ea typeface="ＭＳ Ｐゴシック" pitchFamily="9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i="1">
          <a:solidFill>
            <a:srgbClr val="42424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1400">
          <a:solidFill>
            <a:srgbClr val="42424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42424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2424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2424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2424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2424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2424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24242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 bwMode="auto">
          <a:xfrm>
            <a:off x="-6" y="6207759"/>
            <a:ext cx="3644906" cy="6609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36750" y="23876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4850" y="29718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cxnSp>
        <p:nvCxnSpPr>
          <p:cNvPr id="6" name="Connettore 1 5"/>
          <p:cNvCxnSpPr/>
          <p:nvPr userDrawn="1"/>
        </p:nvCxnSpPr>
        <p:spPr bwMode="auto">
          <a:xfrm>
            <a:off x="0" y="6207759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4"/>
          <p:cNvSpPr txBox="1">
            <a:spLocks noChangeArrowheads="1"/>
          </p:cNvSpPr>
          <p:nvPr userDrawn="1"/>
        </p:nvSpPr>
        <p:spPr bwMode="auto">
          <a:xfrm>
            <a:off x="673875" y="6481704"/>
            <a:ext cx="898314" cy="33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lnSpc>
                <a:spcPct val="12000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DISAA</a:t>
            </a:r>
            <a:endParaRPr lang="it-IT" sz="1600" b="1" dirty="0" smtClean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8516"/>
            <a:ext cx="652359" cy="65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617989" y="6257574"/>
            <a:ext cx="3229362" cy="33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lnSpc>
                <a:spcPct val="120000"/>
              </a:lnSpc>
              <a:spcAft>
                <a:spcPts val="0"/>
              </a:spcAft>
            </a:pPr>
            <a:r>
              <a:rPr lang="it-IT" sz="1200" b="1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UNIVERSITÀ DEGLI STUDI DI MILANO</a:t>
            </a:r>
            <a:endParaRPr lang="it-IT" sz="1800" b="1" dirty="0" smtClean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ttangolo 5"/>
          <p:cNvSpPr>
            <a:spLocks noChangeArrowheads="1"/>
          </p:cNvSpPr>
          <p:nvPr userDrawn="1"/>
        </p:nvSpPr>
        <p:spPr bwMode="auto">
          <a:xfrm rot="10800000">
            <a:off x="325792" y="860071"/>
            <a:ext cx="8470900" cy="9525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it-IT" u="sng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ttangolo 3"/>
          <p:cNvSpPr/>
          <p:nvPr userDrawn="1"/>
        </p:nvSpPr>
        <p:spPr bwMode="auto">
          <a:xfrm>
            <a:off x="8267700" y="6228019"/>
            <a:ext cx="889000" cy="645879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pitchFamily="34" charset="0"/>
          <a:ea typeface="ＭＳ Ｐゴシック" pitchFamily="96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pitchFamily="34" charset="0"/>
          <a:ea typeface="ＭＳ Ｐゴシック" pitchFamily="96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pitchFamily="34" charset="0"/>
          <a:ea typeface="ＭＳ Ｐゴシック" pitchFamily="96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pitchFamily="34" charset="0"/>
          <a:ea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pitchFamily="34" charset="0"/>
          <a:ea typeface="ＭＳ Ｐゴシック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pitchFamily="34" charset="0"/>
          <a:ea typeface="ＭＳ Ｐゴシック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pitchFamily="34" charset="0"/>
          <a:ea typeface="ＭＳ Ｐゴシック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pitchFamily="34" charset="0"/>
          <a:ea typeface="ＭＳ Ｐゴシック" pitchFamily="9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i="1">
          <a:solidFill>
            <a:srgbClr val="42424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1400">
          <a:solidFill>
            <a:srgbClr val="42424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42424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2424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2424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2424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2424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2424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24242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0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20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218" y="1902463"/>
            <a:ext cx="9053565" cy="1200329"/>
          </a:xfrm>
        </p:spPr>
        <p:txBody>
          <a:bodyPr wrap="square">
            <a:spAutoFit/>
          </a:bodyPr>
          <a:lstStyle/>
          <a:p>
            <a:pPr algn="ctr"/>
            <a:r>
              <a:rPr lang="it-IT" sz="3600" smtClean="0">
                <a:latin typeface="+mn-lt"/>
              </a:rPr>
              <a:t>Metodologia Sperimentale Agronomica / Metodi Statistici per la Ricerca Ambientale</a:t>
            </a:r>
            <a:endParaRPr lang="it-IT" sz="3600" dirty="0"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614526" y="3234002"/>
            <a:ext cx="191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Trebuchet MS"/>
              </a:rPr>
              <a:t>Marco Acutis</a:t>
            </a:r>
            <a:endParaRPr lang="it-IT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59969" y="5091196"/>
            <a:ext cx="24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0000"/>
                </a:solidFill>
                <a:latin typeface="Trebuchet MS"/>
              </a:rPr>
              <a:t>a.a</a:t>
            </a:r>
            <a:r>
              <a:rPr lang="it-IT" dirty="0" smtClean="0">
                <a:solidFill>
                  <a:srgbClr val="000000"/>
                </a:solidFill>
                <a:latin typeface="Trebuchet MS"/>
              </a:rPr>
              <a:t>. </a:t>
            </a:r>
            <a:r>
              <a:rPr lang="it-IT" dirty="0" smtClean="0">
                <a:solidFill>
                  <a:srgbClr val="000000"/>
                </a:solidFill>
                <a:latin typeface="Trebuchet MS"/>
              </a:rPr>
              <a:t>2018 </a:t>
            </a:r>
            <a:r>
              <a:rPr lang="it-IT" dirty="0" smtClean="0">
                <a:solidFill>
                  <a:srgbClr val="000000"/>
                </a:solidFill>
                <a:latin typeface="Trebuchet MS"/>
              </a:rPr>
              <a:t>- </a:t>
            </a:r>
            <a:r>
              <a:rPr lang="it-IT" dirty="0" smtClean="0">
                <a:solidFill>
                  <a:srgbClr val="000000"/>
                </a:solidFill>
                <a:latin typeface="Trebuchet MS"/>
              </a:rPr>
              <a:t>2019</a:t>
            </a:r>
            <a:endParaRPr lang="it-IT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336" y="6427016"/>
            <a:ext cx="373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>
                <a:solidFill>
                  <a:srgbClr val="000000"/>
                </a:solidFill>
                <a:latin typeface="Trebuchet MS"/>
              </a:rPr>
              <a:t>CdS</a:t>
            </a:r>
            <a:r>
              <a:rPr lang="it-IT" sz="18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1800" dirty="0" smtClean="0">
                <a:solidFill>
                  <a:srgbClr val="000000"/>
                </a:solidFill>
                <a:latin typeface="Trebuchet MS"/>
              </a:rPr>
              <a:t>Scienze Agro-Ambientali </a:t>
            </a:r>
            <a:r>
              <a:rPr lang="it-IT" sz="1800" dirty="0">
                <a:solidFill>
                  <a:srgbClr val="000000"/>
                </a:solidFill>
                <a:latin typeface="Trebuchet MS"/>
              </a:rPr>
              <a:t>(</a:t>
            </a:r>
            <a:r>
              <a:rPr lang="it-IT" sz="1800" dirty="0" smtClean="0">
                <a:solidFill>
                  <a:srgbClr val="000000"/>
                </a:solidFill>
                <a:latin typeface="Trebuchet MS"/>
              </a:rPr>
              <a:t>g57)</a:t>
            </a:r>
            <a:endParaRPr lang="it-IT" sz="1800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9647" y="5603163"/>
            <a:ext cx="646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>
                <a:solidFill>
                  <a:srgbClr val="000000"/>
                </a:solidFill>
                <a:latin typeface="Trebuchet MS"/>
              </a:rPr>
              <a:t>CdS</a:t>
            </a:r>
            <a:r>
              <a:rPr lang="it-IT" sz="18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1800" dirty="0" smtClean="0">
                <a:solidFill>
                  <a:srgbClr val="000000"/>
                </a:solidFill>
                <a:latin typeface="Trebuchet MS"/>
              </a:rPr>
              <a:t>Scienze </a:t>
            </a:r>
            <a:r>
              <a:rPr lang="it-IT" sz="1800" dirty="0">
                <a:solidFill>
                  <a:srgbClr val="000000"/>
                </a:solidFill>
                <a:latin typeface="Trebuchet MS"/>
              </a:rPr>
              <a:t>della P</a:t>
            </a:r>
            <a:r>
              <a:rPr lang="it-IT" sz="1800" dirty="0" smtClean="0">
                <a:solidFill>
                  <a:srgbClr val="000000"/>
                </a:solidFill>
                <a:latin typeface="Trebuchet MS"/>
              </a:rPr>
              <a:t>roduzione </a:t>
            </a:r>
            <a:r>
              <a:rPr lang="it-IT" sz="1800" dirty="0">
                <a:solidFill>
                  <a:srgbClr val="000000"/>
                </a:solidFill>
                <a:latin typeface="Trebuchet MS"/>
              </a:rPr>
              <a:t>e </a:t>
            </a:r>
            <a:r>
              <a:rPr lang="it-IT" sz="1800" dirty="0" smtClean="0">
                <a:solidFill>
                  <a:srgbClr val="000000"/>
                </a:solidFill>
                <a:latin typeface="Trebuchet MS"/>
              </a:rPr>
              <a:t>Protezione </a:t>
            </a:r>
            <a:r>
              <a:rPr lang="it-IT" sz="1800" dirty="0">
                <a:solidFill>
                  <a:srgbClr val="000000"/>
                </a:solidFill>
                <a:latin typeface="Trebuchet MS"/>
              </a:rPr>
              <a:t>delle </a:t>
            </a:r>
            <a:r>
              <a:rPr lang="it-IT" sz="1800" dirty="0" smtClean="0">
                <a:solidFill>
                  <a:srgbClr val="000000"/>
                </a:solidFill>
                <a:latin typeface="Trebuchet MS"/>
              </a:rPr>
              <a:t>Piante </a:t>
            </a:r>
            <a:r>
              <a:rPr lang="it-IT" sz="1800" dirty="0">
                <a:solidFill>
                  <a:srgbClr val="000000"/>
                </a:solidFill>
                <a:latin typeface="Trebuchet MS"/>
              </a:rPr>
              <a:t>(g59)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9647" y="6015090"/>
            <a:ext cx="668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>
                <a:solidFill>
                  <a:srgbClr val="000000"/>
                </a:solidFill>
                <a:latin typeface="Trebuchet MS"/>
              </a:rPr>
              <a:t>CdS</a:t>
            </a:r>
            <a:r>
              <a:rPr lang="it-IT" sz="18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it-IT" sz="1800" dirty="0" smtClean="0">
                <a:solidFill>
                  <a:srgbClr val="000000"/>
                </a:solidFill>
                <a:latin typeface="Trebuchet MS"/>
              </a:rPr>
              <a:t>Biotecnologie Vegetali</a:t>
            </a:r>
            <a:r>
              <a:rPr lang="it-IT" sz="1800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it-IT" sz="1800" dirty="0" smtClean="0">
                <a:solidFill>
                  <a:srgbClr val="000000"/>
                </a:solidFill>
                <a:latin typeface="Trebuchet MS"/>
              </a:rPr>
              <a:t>Alimentari </a:t>
            </a:r>
            <a:r>
              <a:rPr lang="it-IT" sz="1800" dirty="0">
                <a:solidFill>
                  <a:srgbClr val="000000"/>
                </a:solidFill>
                <a:latin typeface="Trebuchet MS"/>
              </a:rPr>
              <a:t>e </a:t>
            </a:r>
            <a:r>
              <a:rPr lang="it-IT" sz="1800" dirty="0" smtClean="0">
                <a:solidFill>
                  <a:srgbClr val="000000"/>
                </a:solidFill>
                <a:latin typeface="Trebuchet MS"/>
              </a:rPr>
              <a:t>Agro-Ambientali </a:t>
            </a:r>
            <a:r>
              <a:rPr lang="it-IT" sz="1800" dirty="0">
                <a:solidFill>
                  <a:srgbClr val="000000"/>
                </a:solidFill>
                <a:latin typeface="Trebuchet MS"/>
              </a:rPr>
              <a:t>(g61)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311879" y="3938603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rgbClr val="000000"/>
                </a:solidFill>
                <a:latin typeface="Trebuchet MS"/>
              </a:rPr>
              <a:t>m</a:t>
            </a:r>
            <a:r>
              <a:rPr lang="it-IT" sz="1800" dirty="0" smtClean="0">
                <a:solidFill>
                  <a:srgbClr val="000000"/>
                </a:solidFill>
                <a:latin typeface="Trebuchet MS"/>
              </a:rPr>
              <a:t>arco.acutis@unimi.it</a:t>
            </a:r>
            <a:endParaRPr lang="it-IT" sz="1800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764920" y="4489326"/>
            <a:ext cx="161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rgbClr val="000000"/>
                </a:solidFill>
                <a:latin typeface="Trebuchet MS"/>
              </a:rPr>
              <a:t>www.acutis.it</a:t>
            </a:r>
            <a:endParaRPr lang="it-IT" sz="1800" dirty="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826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Correlazione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82297" y="964046"/>
            <a:ext cx="257955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Applicabilità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 bwMode="auto">
              <a:xfrm>
                <a:off x="554001" y="1592796"/>
                <a:ext cx="8035998" cy="3647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200" dirty="0" smtClean="0">
                    <a:latin typeface="+mn-lt"/>
                  </a:rPr>
                  <a:t>Il coefficiente di correlazione di </a:t>
                </a:r>
                <a:r>
                  <a:rPr lang="it-IT" sz="2200" dirty="0" err="1" smtClean="0">
                    <a:latin typeface="+mn-lt"/>
                  </a:rPr>
                  <a:t>Pearson</a:t>
                </a:r>
                <a:r>
                  <a:rPr lang="it-IT" sz="2200" dirty="0" smtClean="0">
                    <a:latin typeface="+mn-lt"/>
                  </a:rPr>
                  <a:t> è una misura di tipo parametrico. Questo significa che può essere utilizzato solo se sono soddisfatte determinate condizioni circa la distribuzione delle variabili prese in esame. Nella fattispecie </a:t>
                </a:r>
                <a14:m>
                  <m:oMath xmlns:m="http://schemas.openxmlformats.org/officeDocument/2006/math">
                    <m:r>
                      <a:rPr lang="it-IT" sz="2200" b="1" i="1" u="sng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it-IT" sz="2200" dirty="0" smtClean="0">
                    <a:latin typeface="+mn-lt"/>
                  </a:rPr>
                  <a:t> è </a:t>
                </a:r>
                <a:r>
                  <a:rPr lang="it-IT" sz="2200" b="1" u="sng" dirty="0" smtClean="0">
                    <a:latin typeface="+mn-lt"/>
                  </a:rPr>
                  <a:t>applicabile solo se</a:t>
                </a:r>
                <a:r>
                  <a:rPr lang="it-IT" sz="2200" b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it-IT" sz="2200" b="1" i="1" u="sng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it-IT" sz="2200" b="1" dirty="0" smtClean="0">
                    <a:latin typeface="+mn-lt"/>
                  </a:rPr>
                  <a:t> e </a:t>
                </a:r>
                <a14:m>
                  <m:oMath xmlns:m="http://schemas.openxmlformats.org/officeDocument/2006/math">
                    <m:r>
                      <a:rPr lang="it-IT" sz="2200" b="1" i="1" u="sng" dirty="0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200" dirty="0" smtClean="0">
                    <a:latin typeface="+mn-lt"/>
                  </a:rPr>
                  <a:t> sono </a:t>
                </a:r>
                <a:r>
                  <a:rPr lang="it-IT" sz="2200" b="1" u="sng" dirty="0" smtClean="0">
                    <a:latin typeface="+mn-lt"/>
                  </a:rPr>
                  <a:t>normalmente distribuite</a:t>
                </a:r>
                <a:r>
                  <a:rPr lang="it-IT" sz="2200" dirty="0" smtClean="0">
                    <a:latin typeface="+mn-lt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sz="2200" dirty="0" smtClean="0">
                    <a:latin typeface="+mn-lt"/>
                  </a:rPr>
                  <a:t>Quando questo non si verifica occorre fare ricorso al </a:t>
                </a:r>
                <a:r>
                  <a:rPr lang="it-IT" sz="2200" b="1" u="sng" dirty="0" smtClean="0">
                    <a:latin typeface="+mn-lt"/>
                  </a:rPr>
                  <a:t>coefficiente di correlazione per ranghi di </a:t>
                </a:r>
                <a:r>
                  <a:rPr lang="it-IT" sz="2200" b="1" u="sng" dirty="0" err="1" smtClean="0">
                    <a:latin typeface="+mn-lt"/>
                  </a:rPr>
                  <a:t>Spearman</a:t>
                </a:r>
                <a:r>
                  <a:rPr lang="it-IT" sz="2200" dirty="0" smtClean="0">
                    <a:latin typeface="+mn-lt"/>
                  </a:rPr>
                  <a:t>, che solitamente si indica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it-IT" sz="2200" dirty="0" smtClean="0">
                    <a:latin typeface="+mn-lt"/>
                  </a:rPr>
                  <a:t>. Esso si calcola applicando la formula del coefficiente di </a:t>
                </a:r>
                <a:r>
                  <a:rPr lang="it-IT" sz="2200" dirty="0" err="1" smtClean="0">
                    <a:latin typeface="+mn-lt"/>
                  </a:rPr>
                  <a:t>Pearson</a:t>
                </a:r>
                <a:r>
                  <a:rPr lang="it-IT" sz="2200" dirty="0" smtClean="0">
                    <a:latin typeface="+mn-lt"/>
                  </a:rPr>
                  <a:t>, operando preliminarmente la conversione in ranghi dei valori.</a:t>
                </a:r>
                <a:endParaRPr lang="it-IT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001" y="1592796"/>
                <a:ext cx="8035998" cy="3647152"/>
              </a:xfrm>
              <a:prstGeom prst="rect">
                <a:avLst/>
              </a:prstGeom>
              <a:blipFill rotWithShape="0">
                <a:blip r:embed="rId3"/>
                <a:stretch>
                  <a:fillRect l="-986" t="-1169" r="-1745" b="-233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 bwMode="auto">
              <a:xfrm>
                <a:off x="580322" y="5301208"/>
                <a:ext cx="7983357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b="1" dirty="0" smtClean="0">
                    <a:solidFill>
                      <a:srgbClr val="FF0000"/>
                    </a:solidFill>
                    <a:latin typeface="+mn-lt"/>
                  </a:rPr>
                  <a:t>N.B.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it-IT" b="1" dirty="0" smtClean="0">
                    <a:solidFill>
                      <a:srgbClr val="FF0000"/>
                    </a:solidFill>
                    <a:latin typeface="+mn-lt"/>
                  </a:rPr>
                  <a:t> consente di individuare </a:t>
                </a:r>
                <a:r>
                  <a:rPr lang="it-IT" b="1" dirty="0">
                    <a:solidFill>
                      <a:srgbClr val="FF0000"/>
                    </a:solidFill>
                    <a:latin typeface="+mn-lt"/>
                  </a:rPr>
                  <a:t>qualsiasi forma di associazione tra </a:t>
                </a:r>
                <a:r>
                  <a:rPr lang="it-IT" b="1" dirty="0" smtClean="0">
                    <a:solidFill>
                      <a:srgbClr val="FF0000"/>
                    </a:solidFill>
                    <a:latin typeface="+mn-lt"/>
                  </a:rPr>
                  <a:t>due </a:t>
                </a:r>
                <a:r>
                  <a:rPr lang="it-IT" b="1" dirty="0">
                    <a:solidFill>
                      <a:srgbClr val="FF0000"/>
                    </a:solidFill>
                    <a:latin typeface="+mn-lt"/>
                  </a:rPr>
                  <a:t>variabili, non solo quella lineare. </a:t>
                </a: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322" y="5301208"/>
                <a:ext cx="7983357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687" t="-5882" r="-1756" b="-161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Correlazione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35485" y="964046"/>
            <a:ext cx="387317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Significatività (1/2)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 bwMode="auto">
              <a:xfrm>
                <a:off x="357495" y="1880828"/>
                <a:ext cx="8429011" cy="3939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Dopo il calcolo di un coefficiente di correlazione </a:t>
                </a:r>
                <a14:m>
                  <m:oMath xmlns:m="http://schemas.openxmlformats.org/officeDocument/2006/math">
                    <m:r>
                      <a:rPr lang="it-IT" sz="2000" b="1" i="1" u="sng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(o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u="sng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it-IT" sz="2000" b="1" i="1" u="sng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it-IT" sz="2000" dirty="0" smtClean="0">
                    <a:latin typeface="+mn-lt"/>
                  </a:rPr>
                  <a:t>), </a:t>
                </a:r>
                <a:r>
                  <a:rPr lang="it-IT" sz="2000" b="1" u="sng" dirty="0" smtClean="0">
                    <a:latin typeface="+mn-lt"/>
                  </a:rPr>
                  <a:t>sempre valido come indice che misura la relazione </a:t>
                </a:r>
                <a:r>
                  <a:rPr lang="it-IT" sz="2000" b="1" u="sng" dirty="0">
                    <a:latin typeface="+mn-lt"/>
                  </a:rPr>
                  <a:t>tra due </a:t>
                </a:r>
                <a:r>
                  <a:rPr lang="it-IT" sz="2000" b="1" u="sng" dirty="0" smtClean="0">
                    <a:latin typeface="+mn-lt"/>
                  </a:rPr>
                  <a:t>variabili</a:t>
                </a:r>
                <a:r>
                  <a:rPr lang="it-IT" sz="2000" dirty="0" smtClean="0">
                    <a:latin typeface="+mn-lt"/>
                  </a:rPr>
                  <a:t> (in </a:t>
                </a:r>
                <a:r>
                  <a:rPr lang="it-IT" sz="2000" dirty="0">
                    <a:latin typeface="+mn-lt"/>
                  </a:rPr>
                  <a:t>quanto </a:t>
                </a:r>
                <a:r>
                  <a:rPr lang="it-IT" sz="2000" dirty="0" smtClean="0">
                    <a:latin typeface="+mn-lt"/>
                  </a:rPr>
                  <a:t>solo descrittivo </a:t>
                </a:r>
                <a:r>
                  <a:rPr lang="it-IT" sz="2000" dirty="0">
                    <a:latin typeface="+mn-lt"/>
                  </a:rPr>
                  <a:t>come il calcolo di una media o di una </a:t>
                </a:r>
                <a:r>
                  <a:rPr lang="it-IT" sz="2000" dirty="0" smtClean="0">
                    <a:latin typeface="+mn-lt"/>
                  </a:rPr>
                  <a:t>varianza), può </a:t>
                </a:r>
                <a:r>
                  <a:rPr lang="it-IT" sz="2000" dirty="0">
                    <a:latin typeface="+mn-lt"/>
                  </a:rPr>
                  <a:t>porsi il duplice </a:t>
                </a:r>
                <a:r>
                  <a:rPr lang="it-IT" sz="2000" b="1" u="sng" dirty="0">
                    <a:latin typeface="+mn-lt"/>
                  </a:rPr>
                  <a:t>problema</a:t>
                </a:r>
                <a:r>
                  <a:rPr lang="it-IT" sz="2000" dirty="0">
                    <a:latin typeface="+mn-lt"/>
                  </a:rPr>
                  <a:t> della sua </a:t>
                </a:r>
                <a:r>
                  <a:rPr lang="it-IT" sz="2000" b="1" u="sng" dirty="0">
                    <a:latin typeface="+mn-lt"/>
                  </a:rPr>
                  <a:t>significatività</a:t>
                </a:r>
                <a:r>
                  <a:rPr lang="it-IT" sz="2000" dirty="0">
                    <a:latin typeface="+mn-lt"/>
                  </a:rPr>
                  <a:t>, cioè di </a:t>
                </a:r>
                <a:r>
                  <a:rPr lang="it-IT" sz="2000" dirty="0" smtClean="0">
                    <a:latin typeface="+mn-lt"/>
                  </a:rPr>
                  <a:t>verificare:</a:t>
                </a:r>
              </a:p>
              <a:p>
                <a:pPr marL="457200" indent="-4572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0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2000" dirty="0">
                    <a:latin typeface="+mn-lt"/>
                  </a:rPr>
                  <a:t> </a:t>
                </a:r>
                <a:r>
                  <a:rPr lang="it-IT" sz="2000" dirty="0" smtClean="0">
                    <a:latin typeface="+mn-lt"/>
                  </a:rPr>
                  <a:t>(coefficiente di correlazione tra le due popolazioni non </a:t>
                </a:r>
                <a:r>
                  <a:rPr lang="it-IT" sz="2000" dirty="0">
                    <a:latin typeface="+mn-lt"/>
                  </a:rPr>
                  <a:t>significativamente diverso da zero)</a:t>
                </a:r>
              </a:p>
              <a:p>
                <a:pPr marL="457200" indent="-4572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0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2000" dirty="0">
                    <a:latin typeface="+mn-lt"/>
                  </a:rPr>
                  <a:t> (coefficiente di correlazione tra le due </a:t>
                </a:r>
                <a:r>
                  <a:rPr lang="it-IT" sz="2000" dirty="0" smtClean="0">
                    <a:latin typeface="+mn-lt"/>
                  </a:rPr>
                  <a:t>popolazioni non </a:t>
                </a:r>
                <a:r>
                  <a:rPr lang="it-IT" sz="2000" dirty="0">
                    <a:latin typeface="+mn-lt"/>
                  </a:rPr>
                  <a:t>significativamente diverso da un qualsiasi valore prefissato, </a:t>
                </a:r>
                <a:r>
                  <a:rPr lang="it-IT" sz="2000" dirty="0" smtClean="0">
                    <a:latin typeface="+mn-lt"/>
                  </a:rPr>
                  <a:t>ma diverso </a:t>
                </a:r>
                <a:r>
                  <a:rPr lang="it-IT" sz="2000" dirty="0">
                    <a:latin typeface="+mn-lt"/>
                  </a:rPr>
                  <a:t>da zero</a:t>
                </a:r>
                <a:r>
                  <a:rPr lang="it-IT" sz="2000" dirty="0" smtClean="0">
                    <a:latin typeface="+mn-lt"/>
                  </a:rPr>
                  <a:t>)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sz="2000" dirty="0">
                    <a:latin typeface="+mn-lt"/>
                  </a:rPr>
                  <a:t>con ipotesi alternativa bilaterale oppure unilaterale in entrambi i casi.</a:t>
                </a: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495" y="1880828"/>
                <a:ext cx="8429011" cy="3939540"/>
              </a:xfrm>
              <a:prstGeom prst="rect">
                <a:avLst/>
              </a:prstGeom>
              <a:blipFill rotWithShape="0">
                <a:blip r:embed="rId3"/>
                <a:stretch>
                  <a:fillRect l="-796" t="-1084" r="-579" b="-1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Correlazione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35485" y="964046"/>
            <a:ext cx="387317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Significatività (2/2)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 bwMode="auto">
              <a:xfrm>
                <a:off x="787080" y="1836229"/>
                <a:ext cx="7569841" cy="3969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dirty="0" smtClean="0">
                    <a:latin typeface="+mn-lt"/>
                  </a:rPr>
                  <a:t>La </a:t>
                </a:r>
                <a:r>
                  <a:rPr lang="it-IT" dirty="0">
                    <a:latin typeface="+mn-lt"/>
                  </a:rPr>
                  <a:t>significatività </a:t>
                </a:r>
                <a:r>
                  <a:rPr lang="it-IT" dirty="0" smtClean="0">
                    <a:latin typeface="+mn-lt"/>
                  </a:rPr>
                  <a:t>di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it-IT" dirty="0">
                    <a:latin typeface="+mn-lt"/>
                  </a:rPr>
                  <a:t> può essere verificata </a:t>
                </a:r>
                <a:r>
                  <a:rPr lang="it-IT" dirty="0" smtClean="0">
                    <a:latin typeface="+mn-lt"/>
                  </a:rPr>
                  <a:t>attraverso le seguenti modalità:</a:t>
                </a:r>
                <a:endParaRPr lang="it-IT" dirty="0">
                  <a:latin typeface="+mn-lt"/>
                </a:endParaRPr>
              </a:p>
              <a:p>
                <a:pPr marL="457200" indent="-45720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it-IT" dirty="0" smtClean="0">
                    <a:latin typeface="+mn-lt"/>
                  </a:rPr>
                  <a:t>la </a:t>
                </a:r>
                <a:r>
                  <a:rPr lang="it-IT" dirty="0">
                    <a:latin typeface="+mn-lt"/>
                  </a:rPr>
                  <a:t>tabella dei valori di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it-IT" dirty="0">
                    <a:latin typeface="+mn-lt"/>
                  </a:rPr>
                  <a:t>, in funzione </a:t>
                </a:r>
                <a:r>
                  <a:rPr lang="it-IT" dirty="0" smtClean="0">
                    <a:latin typeface="+mn-lt"/>
                  </a:rPr>
                  <a:t>del livello di significatività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it-IT" dirty="0">
                    <a:latin typeface="+mn-lt"/>
                  </a:rPr>
                  <a:t> e dei </a:t>
                </a:r>
                <a:r>
                  <a:rPr lang="it-IT" dirty="0" err="1">
                    <a:latin typeface="+mn-lt"/>
                  </a:rPr>
                  <a:t>gdl</a:t>
                </a:r>
                <a:r>
                  <a:rPr lang="it-IT" dirty="0">
                    <a:latin typeface="+mn-lt"/>
                  </a:rPr>
                  <a:t> </a:t>
                </a:r>
                <a:r>
                  <a:rPr lang="it-IT" dirty="0" smtClean="0">
                    <a:latin typeface="+mn-lt"/>
                  </a:rPr>
                  <a:t>(usato raramente);</a:t>
                </a:r>
              </a:p>
              <a:p>
                <a:pPr marL="457200" indent="-45720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it-IT" dirty="0" smtClean="0">
                    <a:latin typeface="+mn-lt"/>
                  </a:rPr>
                  <a:t>il </a:t>
                </a:r>
                <a:r>
                  <a:rPr lang="it-IT" dirty="0">
                    <a:latin typeface="+mn-lt"/>
                  </a:rPr>
                  <a:t>test F di </a:t>
                </a:r>
                <a:r>
                  <a:rPr lang="it-IT" dirty="0" smtClean="0">
                    <a:latin typeface="+mn-lt"/>
                  </a:rPr>
                  <a:t>Fisher-</a:t>
                </a:r>
                <a:r>
                  <a:rPr lang="it-IT" dirty="0" err="1" smtClean="0">
                    <a:latin typeface="+mn-lt"/>
                  </a:rPr>
                  <a:t>Snedecor</a:t>
                </a:r>
                <a:r>
                  <a:rPr lang="it-IT" dirty="0" smtClean="0">
                    <a:latin typeface="+mn-lt"/>
                  </a:rPr>
                  <a:t>;</a:t>
                </a:r>
              </a:p>
              <a:p>
                <a:pPr marL="457200" indent="-45720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it-IT" dirty="0" smtClean="0">
                    <a:latin typeface="+mn-lt"/>
                  </a:rPr>
                  <a:t>il </a:t>
                </a:r>
                <a:r>
                  <a:rPr lang="it-IT" dirty="0">
                    <a:latin typeface="+mn-lt"/>
                  </a:rPr>
                  <a:t>test t di </a:t>
                </a:r>
                <a:r>
                  <a:rPr lang="it-IT" dirty="0" err="1" smtClean="0">
                    <a:latin typeface="+mn-lt"/>
                  </a:rPr>
                  <a:t>Student</a:t>
                </a:r>
                <a:r>
                  <a:rPr lang="it-IT" dirty="0" smtClean="0">
                    <a:latin typeface="+mn-lt"/>
                  </a:rPr>
                  <a:t>;</a:t>
                </a:r>
              </a:p>
              <a:p>
                <a:pPr marL="457200" indent="-45720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it-IT" dirty="0">
                    <a:latin typeface="+mn-lt"/>
                  </a:rPr>
                  <a:t>i</a:t>
                </a:r>
                <a:r>
                  <a:rPr lang="it-IT" dirty="0" smtClean="0">
                    <a:latin typeface="+mn-lt"/>
                  </a:rPr>
                  <a:t>l test Z (solo nel caso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 smtClean="0">
                    <a:latin typeface="+mn-lt"/>
                  </a:rPr>
                  <a:t>, operando preliminarmente la trasformazione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it-IT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it-IT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it-IT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it-IT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it-IT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r>
                  <a:rPr lang="it-IT" dirty="0" smtClean="0">
                    <a:latin typeface="+mn-lt"/>
                  </a:rPr>
                  <a:t>).</a:t>
                </a:r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080" y="1836229"/>
                <a:ext cx="7569841" cy="3969035"/>
              </a:xfrm>
              <a:prstGeom prst="rect">
                <a:avLst/>
              </a:prstGeom>
              <a:blipFill rotWithShape="0">
                <a:blip r:embed="rId3"/>
                <a:stretch>
                  <a:fillRect l="-1208" t="-1229" r="-1449" b="-1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1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51813" y="964046"/>
            <a:ext cx="264046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Introduzione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 bwMode="auto">
          <a:xfrm>
            <a:off x="35750" y="1592796"/>
            <a:ext cx="90725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dirty="0" smtClean="0">
                <a:latin typeface="+mn-lt"/>
              </a:rPr>
              <a:t>L’</a:t>
            </a:r>
            <a:r>
              <a:rPr lang="it-IT" sz="2800" b="1" dirty="0" smtClean="0">
                <a:latin typeface="+mn-lt"/>
              </a:rPr>
              <a:t>analisi della varianza</a:t>
            </a:r>
            <a:r>
              <a:rPr lang="it-IT" sz="2800" dirty="0" smtClean="0">
                <a:latin typeface="+mn-lt"/>
              </a:rPr>
              <a:t> viene utilizzata quando si presenta la necessità di studiare l’</a:t>
            </a:r>
            <a:r>
              <a:rPr lang="it-IT" sz="2800" b="1" dirty="0" smtClean="0">
                <a:latin typeface="+mn-lt"/>
              </a:rPr>
              <a:t>effetto</a:t>
            </a:r>
            <a:r>
              <a:rPr lang="it-IT" sz="2800" dirty="0" smtClean="0">
                <a:latin typeface="+mn-lt"/>
              </a:rPr>
              <a:t>, eventualmente combinato, </a:t>
            </a:r>
            <a:r>
              <a:rPr lang="it-IT" sz="2800" b="1" dirty="0" smtClean="0">
                <a:latin typeface="+mn-lt"/>
              </a:rPr>
              <a:t>di</a:t>
            </a:r>
            <a:r>
              <a:rPr lang="it-IT" sz="2800" dirty="0" smtClean="0">
                <a:latin typeface="+mn-lt"/>
              </a:rPr>
              <a:t> una o più </a:t>
            </a:r>
            <a:r>
              <a:rPr lang="it-IT" sz="2800" b="1" dirty="0" smtClean="0">
                <a:latin typeface="+mn-lt"/>
              </a:rPr>
              <a:t>variabili discrete</a:t>
            </a:r>
            <a:r>
              <a:rPr lang="it-IT" sz="2800" dirty="0" smtClean="0">
                <a:latin typeface="+mn-lt"/>
              </a:rPr>
              <a:t> (o categoriali o qualitative) </a:t>
            </a:r>
            <a:r>
              <a:rPr lang="it-IT" sz="2800" b="1" dirty="0" smtClean="0">
                <a:latin typeface="+mn-lt"/>
              </a:rPr>
              <a:t>su</a:t>
            </a:r>
            <a:r>
              <a:rPr lang="it-IT" sz="2800" dirty="0" smtClean="0">
                <a:latin typeface="+mn-lt"/>
              </a:rPr>
              <a:t> una </a:t>
            </a:r>
            <a:r>
              <a:rPr lang="it-IT" sz="2800" b="1" dirty="0" smtClean="0">
                <a:latin typeface="+mn-lt"/>
              </a:rPr>
              <a:t>variabile continua</a:t>
            </a:r>
            <a:r>
              <a:rPr lang="it-IT" sz="2800" dirty="0" smtClean="0">
                <a:latin typeface="+mn-lt"/>
              </a:rPr>
              <a:t> (o quantitativa).</a:t>
            </a:r>
          </a:p>
          <a:p>
            <a:pPr>
              <a:spcBef>
                <a:spcPct val="50000"/>
              </a:spcBef>
            </a:pPr>
            <a:r>
              <a:rPr lang="it-IT" sz="2800" dirty="0" smtClean="0">
                <a:latin typeface="+mn-lt"/>
              </a:rPr>
              <a:t>Se invece sono </a:t>
            </a:r>
            <a:r>
              <a:rPr lang="it-IT" sz="2800" b="1" dirty="0" smtClean="0">
                <a:latin typeface="+mn-lt"/>
              </a:rPr>
              <a:t>continue</a:t>
            </a:r>
            <a:r>
              <a:rPr lang="it-IT" sz="2800" dirty="0" smtClean="0">
                <a:latin typeface="+mn-lt"/>
              </a:rPr>
              <a:t> anche le </a:t>
            </a:r>
            <a:r>
              <a:rPr lang="it-IT" sz="2800" b="1" dirty="0" smtClean="0">
                <a:latin typeface="+mn-lt"/>
              </a:rPr>
              <a:t>variabili </a:t>
            </a:r>
            <a:r>
              <a:rPr lang="it-IT" sz="2800" b="1" dirty="0">
                <a:latin typeface="+mn-lt"/>
              </a:rPr>
              <a:t>indipendenti</a:t>
            </a:r>
            <a:r>
              <a:rPr lang="it-IT" sz="2800" dirty="0">
                <a:latin typeface="+mn-lt"/>
              </a:rPr>
              <a:t> (</a:t>
            </a:r>
            <a:r>
              <a:rPr lang="it-IT" sz="2800" dirty="0" smtClean="0">
                <a:latin typeface="+mn-lt"/>
              </a:rPr>
              <a:t>vale a dire i fattori che si suppone siano responsabili dei cambiamenti osservati nella variabile misurata), allora si entra nel campo dell’</a:t>
            </a:r>
            <a:r>
              <a:rPr lang="it-IT" sz="2800" b="1" dirty="0" smtClean="0">
                <a:latin typeface="+mn-lt"/>
              </a:rPr>
              <a:t>analisi della regressione</a:t>
            </a:r>
            <a:r>
              <a:rPr lang="it-IT" sz="2800" dirty="0" smtClean="0">
                <a:latin typeface="+mn-lt"/>
              </a:rPr>
              <a:t>.</a:t>
            </a:r>
            <a:endParaRPr lang="it-IT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23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53468" y="964046"/>
            <a:ext cx="3437159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Definizione (1/3)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 bwMode="auto">
              <a:xfrm>
                <a:off x="431540" y="1798942"/>
                <a:ext cx="8280920" cy="3600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dirty="0" smtClean="0">
                    <a:latin typeface="+mn-lt"/>
                  </a:rPr>
                  <a:t>Si ricorre alla regressione quando dai dati si vuole ricavare un </a:t>
                </a:r>
                <a:r>
                  <a:rPr lang="it-IT" b="1" u="sng" dirty="0">
                    <a:latin typeface="+mn-lt"/>
                  </a:rPr>
                  <a:t>modello statistico</a:t>
                </a:r>
                <a:r>
                  <a:rPr lang="it-IT" dirty="0">
                    <a:latin typeface="+mn-lt"/>
                  </a:rPr>
                  <a:t> che </a:t>
                </a:r>
                <a:r>
                  <a:rPr lang="it-IT" b="1" u="sng" dirty="0">
                    <a:latin typeface="+mn-lt"/>
                  </a:rPr>
                  <a:t>predica</a:t>
                </a:r>
                <a:r>
                  <a:rPr lang="it-IT" dirty="0">
                    <a:latin typeface="+mn-lt"/>
                  </a:rPr>
                  <a:t> i valori di una </a:t>
                </a:r>
                <a:r>
                  <a:rPr lang="it-IT" b="1" u="sng" dirty="0">
                    <a:latin typeface="+mn-lt"/>
                  </a:rPr>
                  <a:t>variabile effetto</a:t>
                </a:r>
                <a:r>
                  <a:rPr lang="it-IT" dirty="0">
                    <a:latin typeface="+mn-lt"/>
                  </a:rPr>
                  <a:t> (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dirty="0">
                    <a:latin typeface="+mn-lt"/>
                  </a:rPr>
                  <a:t>), detta </a:t>
                </a:r>
                <a:r>
                  <a:rPr lang="it-IT" b="1" u="sng" dirty="0">
                    <a:latin typeface="+mn-lt"/>
                  </a:rPr>
                  <a:t>dipendente</a:t>
                </a:r>
                <a:r>
                  <a:rPr lang="it-IT" dirty="0">
                    <a:latin typeface="+mn-lt"/>
                  </a:rPr>
                  <a:t> (o predetta o attesa o teorica o di risposta o di effetto) a partire dai valori di </a:t>
                </a:r>
                <a:r>
                  <a:rPr lang="it-IT" dirty="0" smtClean="0">
                    <a:latin typeface="+mn-lt"/>
                  </a:rPr>
                  <a:t>una o più </a:t>
                </a:r>
                <a:r>
                  <a:rPr lang="it-IT" b="1" u="sng" dirty="0" smtClean="0">
                    <a:latin typeface="+mn-lt"/>
                  </a:rPr>
                  <a:t>variabili </a:t>
                </a:r>
                <a:r>
                  <a:rPr lang="it-IT" b="1" u="sng" dirty="0">
                    <a:latin typeface="+mn-lt"/>
                  </a:rPr>
                  <a:t>causa</a:t>
                </a:r>
                <a:r>
                  <a:rPr lang="it-IT" dirty="0">
                    <a:latin typeface="+mn-lt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it-IT" dirty="0" smtClean="0">
                    <a:latin typeface="+mn-lt"/>
                  </a:rPr>
                  <a:t>), dette </a:t>
                </a:r>
                <a:r>
                  <a:rPr lang="it-IT" b="1" u="sng" dirty="0" smtClean="0">
                    <a:latin typeface="+mn-lt"/>
                  </a:rPr>
                  <a:t>indipendenti</a:t>
                </a:r>
                <a:r>
                  <a:rPr lang="it-IT" dirty="0" smtClean="0">
                    <a:latin typeface="+mn-lt"/>
                  </a:rPr>
                  <a:t> </a:t>
                </a:r>
                <a:r>
                  <a:rPr lang="it-IT" dirty="0">
                    <a:latin typeface="+mn-lt"/>
                  </a:rPr>
                  <a:t>(o </a:t>
                </a:r>
                <a:r>
                  <a:rPr lang="it-IT" dirty="0" smtClean="0">
                    <a:latin typeface="+mn-lt"/>
                  </a:rPr>
                  <a:t>esplicative </a:t>
                </a:r>
                <a:r>
                  <a:rPr lang="it-IT" dirty="0">
                    <a:latin typeface="+mn-lt"/>
                  </a:rPr>
                  <a:t>o </a:t>
                </a:r>
                <a:r>
                  <a:rPr lang="it-IT" dirty="0" smtClean="0">
                    <a:latin typeface="+mn-lt"/>
                  </a:rPr>
                  <a:t>attuali </a:t>
                </a:r>
                <a:r>
                  <a:rPr lang="it-IT" dirty="0">
                    <a:latin typeface="+mn-lt"/>
                  </a:rPr>
                  <a:t>o </a:t>
                </a:r>
                <a:r>
                  <a:rPr lang="it-IT" dirty="0" smtClean="0">
                    <a:latin typeface="+mn-lt"/>
                  </a:rPr>
                  <a:t>empiriche </a:t>
                </a:r>
                <a:r>
                  <a:rPr lang="it-IT" dirty="0">
                    <a:latin typeface="+mn-lt"/>
                  </a:rPr>
                  <a:t>o </a:t>
                </a:r>
                <a:r>
                  <a:rPr lang="it-IT" dirty="0" smtClean="0">
                    <a:latin typeface="+mn-lt"/>
                  </a:rPr>
                  <a:t>predittive </a:t>
                </a:r>
                <a:r>
                  <a:rPr lang="it-IT" dirty="0">
                    <a:latin typeface="+mn-lt"/>
                  </a:rPr>
                  <a:t>o di stimolo</a:t>
                </a:r>
                <a:r>
                  <a:rPr lang="it-IT" dirty="0" smtClean="0">
                    <a:latin typeface="+mn-lt"/>
                  </a:rPr>
                  <a:t>).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dirty="0">
                    <a:latin typeface="+mn-lt"/>
                  </a:rPr>
                  <a:t>Lo scopo dell’analisi </a:t>
                </a:r>
                <a:r>
                  <a:rPr lang="it-IT" dirty="0" smtClean="0">
                    <a:latin typeface="+mn-lt"/>
                  </a:rPr>
                  <a:t>della </a:t>
                </a:r>
                <a:r>
                  <a:rPr lang="it-IT" dirty="0">
                    <a:latin typeface="+mn-lt"/>
                  </a:rPr>
                  <a:t>regressione è </a:t>
                </a:r>
                <a:r>
                  <a:rPr lang="it-IT" dirty="0" smtClean="0">
                    <a:latin typeface="+mn-lt"/>
                  </a:rPr>
                  <a:t>quindi quello di </a:t>
                </a:r>
                <a:r>
                  <a:rPr lang="it-IT" dirty="0">
                    <a:latin typeface="+mn-lt"/>
                  </a:rPr>
                  <a:t>determinare </a:t>
                </a:r>
                <a:r>
                  <a:rPr lang="it-IT" dirty="0" smtClean="0">
                    <a:latin typeface="+mn-lt"/>
                  </a:rPr>
                  <a:t>con metodi statistici la </a:t>
                </a:r>
                <a:r>
                  <a:rPr lang="it-IT" b="1" u="sng" dirty="0">
                    <a:latin typeface="+mn-lt"/>
                  </a:rPr>
                  <a:t>forma della relazione funzionale</a:t>
                </a:r>
                <a:r>
                  <a:rPr lang="it-IT" dirty="0">
                    <a:latin typeface="+mn-lt"/>
                  </a:rPr>
                  <a:t> tra </a:t>
                </a:r>
                <a:r>
                  <a:rPr lang="it-IT" dirty="0" smtClean="0">
                    <a:latin typeface="+mn-lt"/>
                  </a:rPr>
                  <a:t>le variabili.</a:t>
                </a: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540" y="1798942"/>
                <a:ext cx="8280920" cy="3600986"/>
              </a:xfrm>
              <a:prstGeom prst="rect">
                <a:avLst/>
              </a:prstGeom>
              <a:blipFill rotWithShape="0">
                <a:blip r:embed="rId3"/>
                <a:stretch>
                  <a:fillRect l="-1178" t="-1354" r="-2062" b="-28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1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53468" y="964046"/>
            <a:ext cx="3437159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Definizione (2/3)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 bwMode="auto">
          <a:xfrm>
            <a:off x="35750" y="1628800"/>
            <a:ext cx="90725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200" dirty="0" smtClean="0">
                <a:latin typeface="+mn-lt"/>
              </a:rPr>
              <a:t>Una volta determinata tale forma, </a:t>
            </a:r>
            <a:r>
              <a:rPr lang="it-IT" sz="2200" dirty="0">
                <a:latin typeface="+mn-lt"/>
              </a:rPr>
              <a:t>è possibile </a:t>
            </a:r>
            <a:r>
              <a:rPr lang="it-IT" sz="2200" b="1" u="sng" dirty="0">
                <a:latin typeface="+mn-lt"/>
              </a:rPr>
              <a:t>stimare</a:t>
            </a:r>
            <a:r>
              <a:rPr lang="it-IT" sz="2200" dirty="0">
                <a:latin typeface="+mn-lt"/>
              </a:rPr>
              <a:t> il valore della variabile </a:t>
            </a:r>
            <a:r>
              <a:rPr lang="it-IT" sz="2200" dirty="0" smtClean="0">
                <a:latin typeface="+mn-lt"/>
              </a:rPr>
              <a:t>dipendente ESCLUSIVAMENTE nell’intervallo </a:t>
            </a:r>
            <a:r>
              <a:rPr lang="it-IT" sz="2200" dirty="0">
                <a:latin typeface="+mn-lt"/>
              </a:rPr>
              <a:t>dei valori </a:t>
            </a:r>
            <a:r>
              <a:rPr lang="it-IT" sz="2200" dirty="0" smtClean="0">
                <a:latin typeface="+mn-lt"/>
              </a:rPr>
              <a:t>delle variabili indipendenti usate </a:t>
            </a:r>
            <a:r>
              <a:rPr lang="it-IT" sz="2200" dirty="0">
                <a:latin typeface="+mn-lt"/>
              </a:rPr>
              <a:t>per la </a:t>
            </a:r>
            <a:r>
              <a:rPr lang="it-IT" sz="2200" dirty="0" smtClean="0">
                <a:latin typeface="+mn-lt"/>
              </a:rPr>
              <a:t>regressione.</a:t>
            </a:r>
          </a:p>
          <a:p>
            <a:pPr>
              <a:spcBef>
                <a:spcPct val="50000"/>
              </a:spcBef>
            </a:pPr>
            <a:r>
              <a:rPr lang="it-IT" sz="2200" dirty="0">
                <a:latin typeface="+mn-lt"/>
              </a:rPr>
              <a:t>La retta di regressione è spesso usata a scopo </a:t>
            </a:r>
            <a:r>
              <a:rPr lang="it-IT" sz="2200" dirty="0" smtClean="0">
                <a:latin typeface="+mn-lt"/>
              </a:rPr>
              <a:t>predittivo, cioè per </a:t>
            </a:r>
            <a:r>
              <a:rPr lang="it-IT" sz="2200" dirty="0">
                <a:latin typeface="+mn-lt"/>
              </a:rPr>
              <a:t>stimare una variabile conoscendone </a:t>
            </a:r>
            <a:r>
              <a:rPr lang="it-IT" sz="2200" dirty="0" smtClean="0">
                <a:latin typeface="+mn-lt"/>
              </a:rPr>
              <a:t>altre. Statisticamente però qualsiasi </a:t>
            </a:r>
            <a:r>
              <a:rPr lang="it-IT" sz="2200" dirty="0">
                <a:latin typeface="+mn-lt"/>
              </a:rPr>
              <a:t>previsione va fatta solo nell’ambito di variazione sperimentale </a:t>
            </a:r>
            <a:r>
              <a:rPr lang="it-IT" sz="2200" dirty="0" smtClean="0">
                <a:latin typeface="+mn-lt"/>
              </a:rPr>
              <a:t>delle variabili indipendenti, </a:t>
            </a:r>
            <a:r>
              <a:rPr lang="it-IT" sz="2200" dirty="0">
                <a:latin typeface="+mn-lt"/>
              </a:rPr>
              <a:t>perché non è dimostrabile che la relazione individuata persista al di fuori </a:t>
            </a:r>
            <a:r>
              <a:rPr lang="it-IT" sz="2200" dirty="0" smtClean="0">
                <a:latin typeface="+mn-lt"/>
              </a:rPr>
              <a:t>di tale intervallo.</a:t>
            </a:r>
            <a:endParaRPr lang="it-IT" sz="22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it-IT" sz="2200" dirty="0">
                <a:latin typeface="+mn-lt"/>
              </a:rPr>
              <a:t>La retta si ottiene per </a:t>
            </a:r>
            <a:r>
              <a:rPr lang="it-IT" sz="2200" b="1" u="sng" dirty="0" smtClean="0">
                <a:latin typeface="+mn-lt"/>
              </a:rPr>
              <a:t>INTERPOLAZIONE</a:t>
            </a:r>
            <a:r>
              <a:rPr lang="it-IT" sz="2200" dirty="0" smtClean="0">
                <a:latin typeface="+mn-lt"/>
              </a:rPr>
              <a:t>, </a:t>
            </a:r>
            <a:r>
              <a:rPr lang="it-IT" sz="2200" dirty="0">
                <a:latin typeface="+mn-lt"/>
              </a:rPr>
              <a:t>mentre un utilizzo al di fuori del campo della </a:t>
            </a:r>
            <a:r>
              <a:rPr lang="it-IT" sz="2200" dirty="0" smtClean="0">
                <a:latin typeface="+mn-lt"/>
              </a:rPr>
              <a:t>variabile indipendente </a:t>
            </a:r>
            <a:r>
              <a:rPr lang="it-IT" sz="2200" dirty="0">
                <a:latin typeface="+mn-lt"/>
              </a:rPr>
              <a:t>è una </a:t>
            </a:r>
            <a:r>
              <a:rPr lang="it-IT" sz="2200" dirty="0" smtClean="0">
                <a:latin typeface="+mn-lt"/>
              </a:rPr>
              <a:t>estrapolazione tecnicamente </a:t>
            </a:r>
            <a:r>
              <a:rPr lang="it-IT" sz="2200" dirty="0">
                <a:latin typeface="+mn-lt"/>
              </a:rPr>
              <a:t>errata dal punto di vista statistico, </a:t>
            </a:r>
            <a:r>
              <a:rPr lang="it-IT" sz="2200" dirty="0" smtClean="0">
                <a:latin typeface="+mn-lt"/>
              </a:rPr>
              <a:t>sebbene eventualmente </a:t>
            </a:r>
            <a:r>
              <a:rPr lang="it-IT" sz="2200" dirty="0">
                <a:latin typeface="+mn-lt"/>
              </a:rPr>
              <a:t>accettata nel contesto della disciplina </a:t>
            </a:r>
            <a:r>
              <a:rPr lang="it-IT" sz="2200" dirty="0" smtClean="0">
                <a:latin typeface="+mn-lt"/>
              </a:rPr>
              <a:t>studiata.</a:t>
            </a:r>
            <a:endParaRPr lang="it-IT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93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53468" y="964046"/>
            <a:ext cx="3437159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Definizione (3/3)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 bwMode="auto">
              <a:xfrm>
                <a:off x="251520" y="1772816"/>
                <a:ext cx="8640961" cy="3939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Parliamo di regressione </a:t>
                </a:r>
                <a:r>
                  <a:rPr lang="it-IT" sz="2000" b="1" u="sng" dirty="0" smtClean="0">
                    <a:latin typeface="+mn-lt"/>
                  </a:rPr>
                  <a:t>semplice</a:t>
                </a:r>
                <a:r>
                  <a:rPr lang="it-IT" sz="2000" dirty="0" smtClean="0">
                    <a:latin typeface="+mn-lt"/>
                  </a:rPr>
                  <a:t>, se il comportamento della variabile dipendente (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) è determinato da una sola variabile indipendente (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).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Parliamo invece </a:t>
                </a:r>
                <a:r>
                  <a:rPr lang="it-IT" sz="2000" dirty="0">
                    <a:latin typeface="+mn-lt"/>
                  </a:rPr>
                  <a:t>di regressione </a:t>
                </a:r>
                <a:r>
                  <a:rPr lang="it-IT" sz="2000" b="1" u="sng" dirty="0" smtClean="0">
                    <a:latin typeface="+mn-lt"/>
                  </a:rPr>
                  <a:t>multipla</a:t>
                </a:r>
                <a:r>
                  <a:rPr lang="it-IT" sz="2000" dirty="0" smtClean="0">
                    <a:latin typeface="+mn-lt"/>
                  </a:rPr>
                  <a:t>, se </a:t>
                </a:r>
                <a:r>
                  <a:rPr lang="it-IT" sz="2000" dirty="0">
                    <a:latin typeface="+mn-lt"/>
                  </a:rPr>
                  <a:t>il comportamento della variabile dipendente (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2000" dirty="0">
                    <a:latin typeface="+mn-lt"/>
                  </a:rPr>
                  <a:t>) è determinato da </a:t>
                </a:r>
                <a:r>
                  <a:rPr lang="it-IT" sz="2000" dirty="0" smtClean="0">
                    <a:latin typeface="+mn-lt"/>
                  </a:rPr>
                  <a:t>almeno due variabili indipendenti </a:t>
                </a:r>
                <a:r>
                  <a:rPr lang="it-IT" sz="2000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it-IT" sz="2000" dirty="0">
                    <a:latin typeface="+mn-lt"/>
                  </a:rPr>
                  <a:t>).</a:t>
                </a:r>
                <a:endParaRPr lang="it-IT" sz="2000" dirty="0" smtClean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Quando la relazione funzionale è di tipo lineare (può esprimersi cioè come un polinomio di primo grado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), parliamo di regressione </a:t>
                </a:r>
                <a:r>
                  <a:rPr lang="it-IT" sz="2000" b="1" u="sng" dirty="0" smtClean="0">
                    <a:latin typeface="+mn-lt"/>
                  </a:rPr>
                  <a:t>lineare</a:t>
                </a:r>
                <a:r>
                  <a:rPr lang="it-IT" sz="2000" dirty="0" smtClean="0">
                    <a:latin typeface="+mn-lt"/>
                  </a:rPr>
                  <a:t> (semplice o multipla).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sz="2000" dirty="0">
                    <a:latin typeface="+mn-lt"/>
                  </a:rPr>
                  <a:t>Quando la relazione </a:t>
                </a:r>
                <a:r>
                  <a:rPr lang="it-IT" sz="2000" dirty="0" smtClean="0">
                    <a:latin typeface="+mn-lt"/>
                  </a:rPr>
                  <a:t>funzionale NON </a:t>
                </a:r>
                <a:r>
                  <a:rPr lang="it-IT" sz="2000" dirty="0">
                    <a:latin typeface="+mn-lt"/>
                  </a:rPr>
                  <a:t>è di tipo lineare (può esprimersi cioè come un polinomio di </a:t>
                </a:r>
                <a:r>
                  <a:rPr lang="it-IT" sz="2000" dirty="0" smtClean="0">
                    <a:latin typeface="+mn-lt"/>
                  </a:rPr>
                  <a:t>grado superiore a 1 e/o tramite funzioni trascendenti), parliamo di regressione </a:t>
                </a:r>
                <a:r>
                  <a:rPr lang="it-IT" sz="2000" b="1" u="sng" dirty="0" smtClean="0">
                    <a:latin typeface="+mn-lt"/>
                  </a:rPr>
                  <a:t>non lineare</a:t>
                </a:r>
                <a:r>
                  <a:rPr lang="it-IT" sz="2000" dirty="0" smtClean="0">
                    <a:latin typeface="+mn-lt"/>
                  </a:rPr>
                  <a:t> (semplice o multipla).</a:t>
                </a: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72816"/>
                <a:ext cx="8640961" cy="3939540"/>
              </a:xfrm>
              <a:prstGeom prst="rect">
                <a:avLst/>
              </a:prstGeom>
              <a:blipFill rotWithShape="0">
                <a:blip r:embed="rId3"/>
                <a:stretch>
                  <a:fillRect l="-705" t="-1084" r="-846" b="-1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8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82280" y="964046"/>
            <a:ext cx="257955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Applicabilità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 bwMode="auto">
              <a:xfrm>
                <a:off x="53752" y="1664804"/>
                <a:ext cx="9036496" cy="4093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Come la correlazione (di </a:t>
                </a:r>
                <a:r>
                  <a:rPr lang="it-IT" sz="2000" dirty="0" err="1" smtClean="0">
                    <a:latin typeface="+mn-lt"/>
                  </a:rPr>
                  <a:t>Pearson</a:t>
                </a:r>
                <a:r>
                  <a:rPr lang="it-IT" sz="2000" dirty="0" smtClean="0">
                    <a:latin typeface="+mn-lt"/>
                  </a:rPr>
                  <a:t>), la regressione è una tecnica di analisi di tipo parametrico e quindi richiede, per essere applicata correttamente, una serie di assunti:</a:t>
                </a: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ü"/>
                </a:pPr>
                <a:r>
                  <a:rPr lang="it-IT" sz="2000" dirty="0" smtClean="0">
                    <a:latin typeface="+mn-lt"/>
                  </a:rPr>
                  <a:t>la scala dei dati dev’essere per </a:t>
                </a:r>
                <a:r>
                  <a:rPr lang="it-IT" sz="2000" dirty="0">
                    <a:latin typeface="+mn-lt"/>
                  </a:rPr>
                  <a:t>intervalli o </a:t>
                </a:r>
                <a:r>
                  <a:rPr lang="it-IT" sz="2000" dirty="0" smtClean="0">
                    <a:latin typeface="+mn-lt"/>
                  </a:rPr>
                  <a:t>razionale;</a:t>
                </a:r>
                <a:endParaRPr lang="it-IT" sz="2000" i="1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si considerano per defini</a:t>
                </a:r>
                <a:r>
                  <a:rPr lang="it-IT" sz="2000" dirty="0">
                    <a:latin typeface="+mn-lt"/>
                  </a:rPr>
                  <a:t>z</a:t>
                </a:r>
                <a:r>
                  <a:rPr lang="it-IT" sz="2000" dirty="0" smtClean="0">
                    <a:latin typeface="+mn-lt"/>
                  </a:rPr>
                  <a:t>ione misurate </a:t>
                </a:r>
                <a:r>
                  <a:rPr lang="it-IT" sz="2000" dirty="0">
                    <a:latin typeface="+mn-lt"/>
                  </a:rPr>
                  <a:t>senza errore </a:t>
                </a:r>
                <a:r>
                  <a:rPr lang="it-IT" sz="2000" dirty="0" smtClean="0">
                    <a:latin typeface="+mn-lt"/>
                  </a:rPr>
                  <a:t>(sono cioè fissate </a:t>
                </a:r>
                <a:r>
                  <a:rPr lang="it-IT" sz="2000" dirty="0">
                    <a:latin typeface="+mn-lt"/>
                  </a:rPr>
                  <a:t>dallo sperimentatore</a:t>
                </a:r>
                <a:r>
                  <a:rPr lang="it-IT" sz="2000" dirty="0" smtClean="0">
                    <a:latin typeface="+mn-lt"/>
                  </a:rPr>
                  <a:t>);</a:t>
                </a:r>
                <a:endParaRPr lang="it-IT" sz="2000" i="1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è campionata </a:t>
                </a:r>
                <a:r>
                  <a:rPr lang="it-IT" sz="2000" dirty="0">
                    <a:latin typeface="+mn-lt"/>
                  </a:rPr>
                  <a:t>indipendentemente </a:t>
                </a:r>
                <a:r>
                  <a:rPr lang="it-IT" sz="2000" dirty="0" smtClean="0">
                    <a:latin typeface="+mn-lt"/>
                  </a:rPr>
                  <a:t>in corrispondenza di </a:t>
                </a:r>
                <a:r>
                  <a:rPr lang="it-IT" sz="2000" dirty="0">
                    <a:latin typeface="+mn-lt"/>
                  </a:rPr>
                  <a:t>ogni valore </a:t>
                </a:r>
                <a:r>
                  <a:rPr lang="it-IT" sz="2000" dirty="0" smtClean="0">
                    <a:latin typeface="+mn-lt"/>
                  </a:rPr>
                  <a:t>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000" i="1" dirty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;</a:t>
                </a: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ü"/>
                </a:pPr>
                <a:r>
                  <a:rPr lang="it-IT" sz="2000" dirty="0" smtClean="0">
                    <a:latin typeface="+mn-lt"/>
                  </a:rPr>
                  <a:t>per </a:t>
                </a:r>
                <a:r>
                  <a:rPr lang="it-IT" sz="2000" dirty="0">
                    <a:latin typeface="+mn-lt"/>
                  </a:rPr>
                  <a:t>ogni valore </a:t>
                </a:r>
                <a:r>
                  <a:rPr lang="it-IT" sz="2000" dirty="0" smtClean="0">
                    <a:latin typeface="+mn-lt"/>
                  </a:rPr>
                  <a:t>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0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000" i="1" dirty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,</a:t>
                </a:r>
                <a:r>
                  <a:rPr lang="it-IT" sz="2000" dirty="0">
                    <a:latin typeface="+mn-lt"/>
                  </a:rPr>
                  <a:t> i </a:t>
                </a:r>
                <a:r>
                  <a:rPr lang="it-IT" sz="2000" dirty="0" smtClean="0">
                    <a:latin typeface="+mn-lt"/>
                  </a:rPr>
                  <a:t>valori di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2000" dirty="0">
                    <a:latin typeface="+mn-lt"/>
                  </a:rPr>
                  <a:t> seguono </a:t>
                </a:r>
                <a:r>
                  <a:rPr lang="it-IT" sz="2000" dirty="0" smtClean="0">
                    <a:latin typeface="+mn-lt"/>
                  </a:rPr>
                  <a:t>una </a:t>
                </a:r>
                <a:r>
                  <a:rPr lang="it-IT" sz="2000" dirty="0">
                    <a:latin typeface="+mn-lt"/>
                  </a:rPr>
                  <a:t>distribuzione normale </a:t>
                </a:r>
                <a:r>
                  <a:rPr lang="it-IT" sz="2000" dirty="0" smtClean="0">
                    <a:latin typeface="+mn-lt"/>
                  </a:rPr>
                  <a:t>con media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+ …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e varianza costante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000" dirty="0">
                    <a:latin typeface="+mn-lt"/>
                  </a:rPr>
                  <a:t> (ovvero i residui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it-IT" sz="2000" dirty="0">
                    <a:latin typeface="+mn-lt"/>
                  </a:rPr>
                  <a:t> devono avere media 0 e distribuzione normale).</a:t>
                </a: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52" y="1664804"/>
                <a:ext cx="9036496" cy="4093428"/>
              </a:xfrm>
              <a:prstGeom prst="rect">
                <a:avLst/>
              </a:prstGeom>
              <a:blipFill rotWithShape="0">
                <a:blip r:embed="rId3"/>
                <a:stretch>
                  <a:fillRect l="-742" t="-893" r="-472" b="-14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6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96671" y="964046"/>
            <a:ext cx="515077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Il caso «lineare semplice»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 bwMode="auto">
              <a:xfrm>
                <a:off x="309926" y="4339700"/>
                <a:ext cx="3049334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solidFill>
                      <a:srgbClr val="FF0000"/>
                    </a:solidFill>
                    <a:latin typeface="+mn-lt"/>
                  </a:rPr>
                  <a:t>N.B.: La retta passa sempre per il punto di incontro delle medie delle due variabili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it-IT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it-IT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it-IT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</m:oMath>
                </a14:m>
                <a:r>
                  <a:rPr lang="it-IT" sz="2000" dirty="0" smtClean="0">
                    <a:solidFill>
                      <a:srgbClr val="FF0000"/>
                    </a:solidFill>
                    <a:latin typeface="+mn-lt"/>
                  </a:rPr>
                  <a:t>.</a:t>
                </a:r>
                <a:endParaRPr lang="it-IT" sz="20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926" y="4339700"/>
                <a:ext cx="3049334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2200" t="-3226" r="-2000" b="-691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 bwMode="auto">
              <a:xfrm>
                <a:off x="35496" y="1589311"/>
                <a:ext cx="3636128" cy="240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La relazione tra le variabili si esprime attraverso il modello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2000" i="1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000" i="1" dirty="0" err="1" smtClean="0">
                          <a:latin typeface="Cambria Math" panose="02040503050406030204" pitchFamily="18" charset="0"/>
                        </a:rPr>
                        <m:t>𝑏𝑋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it-IT" sz="2000" dirty="0" smtClean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che rappresenta l’</a:t>
                </a:r>
                <a:r>
                  <a:rPr lang="it-IT" sz="2000" b="1" u="sng" dirty="0" smtClean="0">
                    <a:latin typeface="+mn-lt"/>
                  </a:rPr>
                  <a:t>equazione di una retta</a:t>
                </a:r>
                <a:r>
                  <a:rPr lang="it-IT" sz="2000" dirty="0" smtClean="0">
                    <a:latin typeface="+mn-lt"/>
                  </a:rPr>
                  <a:t> con </a:t>
                </a:r>
                <a:r>
                  <a:rPr lang="it-IT" sz="2000" b="1" u="sng" dirty="0" smtClean="0">
                    <a:latin typeface="+mn-lt"/>
                  </a:rPr>
                  <a:t>intercetta</a:t>
                </a:r>
                <a:r>
                  <a:rPr lang="it-IT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e </a:t>
                </a:r>
                <a:r>
                  <a:rPr lang="it-IT" sz="2000" b="1" u="sng" dirty="0" smtClean="0">
                    <a:latin typeface="+mn-lt"/>
                  </a:rPr>
                  <a:t>coefficiente angolare</a:t>
                </a:r>
                <a:r>
                  <a:rPr lang="it-IT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, corredata di un errore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.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1589311"/>
                <a:ext cx="3636128" cy="2400657"/>
              </a:xfrm>
              <a:prstGeom prst="rect">
                <a:avLst/>
              </a:prstGeom>
              <a:blipFill rotWithShape="0">
                <a:blip r:embed="rId4"/>
                <a:stretch>
                  <a:fillRect l="-1846" t="-1777" r="-671" b="-32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ttore 1 41"/>
          <p:cNvCxnSpPr/>
          <p:nvPr/>
        </p:nvCxnSpPr>
        <p:spPr>
          <a:xfrm>
            <a:off x="4608003" y="2548528"/>
            <a:ext cx="0" cy="3168352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4427983" y="5536860"/>
            <a:ext cx="468052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/>
              <p:cNvSpPr txBox="1"/>
              <p:nvPr/>
            </p:nvSpPr>
            <p:spPr bwMode="auto">
              <a:xfrm>
                <a:off x="4608003" y="2656540"/>
                <a:ext cx="47109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CasellaDiTes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8003" y="2656540"/>
                <a:ext cx="471091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 bwMode="auto">
              <a:xfrm>
                <a:off x="8444568" y="5003187"/>
                <a:ext cx="48391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4568" y="5003187"/>
                <a:ext cx="48391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e 45"/>
          <p:cNvSpPr/>
          <p:nvPr/>
        </p:nvSpPr>
        <p:spPr bwMode="auto">
          <a:xfrm>
            <a:off x="4799499" y="4513382"/>
            <a:ext cx="108000" cy="108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47" name="Ovale 46"/>
          <p:cNvSpPr/>
          <p:nvPr/>
        </p:nvSpPr>
        <p:spPr bwMode="auto">
          <a:xfrm>
            <a:off x="7020271" y="3878956"/>
            <a:ext cx="108000" cy="108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48" name="Ovale 47"/>
          <p:cNvSpPr/>
          <p:nvPr/>
        </p:nvSpPr>
        <p:spPr bwMode="auto">
          <a:xfrm>
            <a:off x="6300204" y="3861048"/>
            <a:ext cx="108000" cy="108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49" name="CasellaDiTesto 48"/>
          <p:cNvSpPr txBox="1"/>
          <p:nvPr/>
        </p:nvSpPr>
        <p:spPr bwMode="auto">
          <a:xfrm>
            <a:off x="6208806" y="2656540"/>
            <a:ext cx="12795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 smtClean="0">
                <a:solidFill>
                  <a:srgbClr val="00B050"/>
                </a:solidFill>
                <a:latin typeface="+mn-lt"/>
              </a:rPr>
              <a:t>Dati osservati</a:t>
            </a:r>
            <a:endParaRPr lang="it-IT" sz="1400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50" name="Connettore 1 49"/>
          <p:cNvCxnSpPr/>
          <p:nvPr/>
        </p:nvCxnSpPr>
        <p:spPr>
          <a:xfrm>
            <a:off x="4608003" y="4816780"/>
            <a:ext cx="14404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o 50"/>
          <p:cNvSpPr/>
          <p:nvPr/>
        </p:nvSpPr>
        <p:spPr>
          <a:xfrm>
            <a:off x="5580111" y="4339700"/>
            <a:ext cx="324000" cy="936000"/>
          </a:xfrm>
          <a:prstGeom prst="arc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2" name="Connettore 1 51"/>
          <p:cNvCxnSpPr/>
          <p:nvPr/>
        </p:nvCxnSpPr>
        <p:spPr>
          <a:xfrm flipV="1">
            <a:off x="4608003" y="3016580"/>
            <a:ext cx="4320480" cy="1800200"/>
          </a:xfrm>
          <a:prstGeom prst="line">
            <a:avLst/>
          </a:prstGeom>
          <a:ln w="2857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/>
              <p:cNvSpPr txBox="1"/>
              <p:nvPr/>
            </p:nvSpPr>
            <p:spPr bwMode="auto">
              <a:xfrm>
                <a:off x="5915193" y="4352792"/>
                <a:ext cx="2664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53" name="CasellaDiTes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5193" y="4352792"/>
                <a:ext cx="26641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2727" r="-20455" b="-983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Parentesi graffa chiusa 53"/>
          <p:cNvSpPr/>
          <p:nvPr/>
        </p:nvSpPr>
        <p:spPr>
          <a:xfrm>
            <a:off x="4608003" y="4816780"/>
            <a:ext cx="216000" cy="720080"/>
          </a:xfrm>
          <a:prstGeom prst="rightBrace">
            <a:avLst>
              <a:gd name="adj1" fmla="val 48592"/>
              <a:gd name="adj2" fmla="val 50000"/>
            </a:avLst>
          </a:prstGeom>
          <a:ln w="28575">
            <a:solidFill>
              <a:srgbClr val="CC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/>
              <p:cNvSpPr txBox="1"/>
              <p:nvPr/>
            </p:nvSpPr>
            <p:spPr bwMode="auto">
              <a:xfrm>
                <a:off x="4860031" y="4981422"/>
                <a:ext cx="2719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55" name="CasellaDiTes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1" y="4981422"/>
                <a:ext cx="27199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8889" r="-8889" b="-16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e 55"/>
          <p:cNvSpPr/>
          <p:nvPr/>
        </p:nvSpPr>
        <p:spPr bwMode="auto">
          <a:xfrm>
            <a:off x="5634111" y="4598139"/>
            <a:ext cx="108000" cy="108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57" name="Ovale 56"/>
          <p:cNvSpPr/>
          <p:nvPr/>
        </p:nvSpPr>
        <p:spPr bwMode="auto">
          <a:xfrm>
            <a:off x="8578525" y="3573028"/>
            <a:ext cx="108000" cy="108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58" name="Ovale 57"/>
          <p:cNvSpPr/>
          <p:nvPr/>
        </p:nvSpPr>
        <p:spPr bwMode="auto">
          <a:xfrm>
            <a:off x="7571601" y="3379454"/>
            <a:ext cx="108000" cy="108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cxnSp>
        <p:nvCxnSpPr>
          <p:cNvPr id="59" name="Connettore 2 58"/>
          <p:cNvCxnSpPr>
            <a:stCxn id="46" idx="0"/>
            <a:endCxn id="49" idx="2"/>
          </p:cNvCxnSpPr>
          <p:nvPr/>
        </p:nvCxnSpPr>
        <p:spPr>
          <a:xfrm flipV="1">
            <a:off x="4853499" y="2964317"/>
            <a:ext cx="1995066" cy="1549065"/>
          </a:xfrm>
          <a:prstGeom prst="straightConnector1">
            <a:avLst/>
          </a:prstGeom>
          <a:ln w="6350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stCxn id="56" idx="0"/>
            <a:endCxn id="49" idx="2"/>
          </p:cNvCxnSpPr>
          <p:nvPr/>
        </p:nvCxnSpPr>
        <p:spPr>
          <a:xfrm flipV="1">
            <a:off x="5688111" y="2964317"/>
            <a:ext cx="1160454" cy="1633822"/>
          </a:xfrm>
          <a:prstGeom prst="straightConnector1">
            <a:avLst/>
          </a:prstGeom>
          <a:ln w="6350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>
            <a:stCxn id="48" idx="0"/>
            <a:endCxn id="49" idx="2"/>
          </p:cNvCxnSpPr>
          <p:nvPr/>
        </p:nvCxnSpPr>
        <p:spPr>
          <a:xfrm flipV="1">
            <a:off x="6354204" y="2964317"/>
            <a:ext cx="494361" cy="896731"/>
          </a:xfrm>
          <a:prstGeom prst="straightConnector1">
            <a:avLst/>
          </a:prstGeom>
          <a:ln w="6350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>
            <a:stCxn id="47" idx="0"/>
            <a:endCxn id="49" idx="2"/>
          </p:cNvCxnSpPr>
          <p:nvPr/>
        </p:nvCxnSpPr>
        <p:spPr>
          <a:xfrm flipH="1" flipV="1">
            <a:off x="6848565" y="2964317"/>
            <a:ext cx="225706" cy="914639"/>
          </a:xfrm>
          <a:prstGeom prst="straightConnector1">
            <a:avLst/>
          </a:prstGeom>
          <a:ln w="6350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>
            <a:stCxn id="58" idx="0"/>
            <a:endCxn id="49" idx="2"/>
          </p:cNvCxnSpPr>
          <p:nvPr/>
        </p:nvCxnSpPr>
        <p:spPr>
          <a:xfrm flipH="1" flipV="1">
            <a:off x="6848565" y="2964317"/>
            <a:ext cx="777036" cy="415137"/>
          </a:xfrm>
          <a:prstGeom prst="straightConnector1">
            <a:avLst/>
          </a:prstGeom>
          <a:ln w="6350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>
            <a:stCxn id="57" idx="0"/>
            <a:endCxn id="49" idx="2"/>
          </p:cNvCxnSpPr>
          <p:nvPr/>
        </p:nvCxnSpPr>
        <p:spPr>
          <a:xfrm flipH="1" flipV="1">
            <a:off x="6848565" y="2964317"/>
            <a:ext cx="1783960" cy="608711"/>
          </a:xfrm>
          <a:prstGeom prst="straightConnector1">
            <a:avLst/>
          </a:prstGeom>
          <a:ln w="6350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 flipH="1">
            <a:off x="6048163" y="5536860"/>
            <a:ext cx="1" cy="14400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 bwMode="auto">
          <a:xfrm>
            <a:off x="5886403" y="5680876"/>
            <a:ext cx="3193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 smtClean="0">
                <a:latin typeface="+mn-lt"/>
              </a:rPr>
              <a:t>50</a:t>
            </a:r>
            <a:endParaRPr lang="it-IT" sz="1000" dirty="0">
              <a:latin typeface="+mn-lt"/>
            </a:endParaRPr>
          </a:p>
        </p:txBody>
      </p:sp>
      <p:cxnSp>
        <p:nvCxnSpPr>
          <p:cNvPr id="67" name="Connettore 1 66"/>
          <p:cNvCxnSpPr/>
          <p:nvPr/>
        </p:nvCxnSpPr>
        <p:spPr>
          <a:xfrm flipH="1">
            <a:off x="7488403" y="5536860"/>
            <a:ext cx="1" cy="14400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/>
          <p:cNvSpPr txBox="1"/>
          <p:nvPr/>
        </p:nvSpPr>
        <p:spPr bwMode="auto">
          <a:xfrm>
            <a:off x="7290403" y="5680876"/>
            <a:ext cx="3866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 smtClean="0">
                <a:latin typeface="+mn-lt"/>
              </a:rPr>
              <a:t>100</a:t>
            </a:r>
            <a:endParaRPr lang="it-IT" sz="1000" dirty="0">
              <a:latin typeface="+mn-lt"/>
            </a:endParaRPr>
          </a:p>
        </p:txBody>
      </p:sp>
      <p:cxnSp>
        <p:nvCxnSpPr>
          <p:cNvPr id="69" name="Connettore 1 68"/>
          <p:cNvCxnSpPr/>
          <p:nvPr/>
        </p:nvCxnSpPr>
        <p:spPr>
          <a:xfrm flipH="1">
            <a:off x="8928403" y="5536860"/>
            <a:ext cx="1" cy="14400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 bwMode="auto">
          <a:xfrm>
            <a:off x="8730403" y="5680876"/>
            <a:ext cx="3866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 smtClean="0">
                <a:latin typeface="+mn-lt"/>
              </a:rPr>
              <a:t>150</a:t>
            </a:r>
            <a:endParaRPr lang="it-IT" sz="1000" dirty="0">
              <a:latin typeface="+mn-lt"/>
            </a:endParaRPr>
          </a:p>
        </p:txBody>
      </p:sp>
      <p:sp>
        <p:nvSpPr>
          <p:cNvPr id="71" name="CasellaDiTesto 70"/>
          <p:cNvSpPr txBox="1"/>
          <p:nvPr/>
        </p:nvSpPr>
        <p:spPr bwMode="auto">
          <a:xfrm>
            <a:off x="5760131" y="5860896"/>
            <a:ext cx="1994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>
                <a:latin typeface="+mn-lt"/>
              </a:rPr>
              <a:t>Dose di azoto (Kg ha</a:t>
            </a:r>
            <a:r>
              <a:rPr lang="it-IT" sz="1400" baseline="30000" dirty="0" smtClean="0">
                <a:latin typeface="+mn-lt"/>
              </a:rPr>
              <a:t>-1</a:t>
            </a:r>
            <a:r>
              <a:rPr lang="it-IT" sz="1400" dirty="0" smtClean="0">
                <a:latin typeface="+mn-lt"/>
              </a:rPr>
              <a:t>)</a:t>
            </a:r>
            <a:endParaRPr lang="it-IT" sz="1400" dirty="0">
              <a:latin typeface="+mn-lt"/>
            </a:endParaRPr>
          </a:p>
        </p:txBody>
      </p:sp>
      <p:sp>
        <p:nvSpPr>
          <p:cNvPr id="72" name="CasellaDiTesto 71"/>
          <p:cNvSpPr txBox="1"/>
          <p:nvPr/>
        </p:nvSpPr>
        <p:spPr bwMode="auto">
          <a:xfrm rot="16200000">
            <a:off x="2615299" y="3951292"/>
            <a:ext cx="27090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 smtClean="0">
                <a:latin typeface="+mn-lt"/>
              </a:rPr>
              <a:t>Produzione di granella (Kg ha</a:t>
            </a:r>
            <a:r>
              <a:rPr lang="it-IT" sz="1400" baseline="30000" dirty="0" smtClean="0">
                <a:latin typeface="+mn-lt"/>
              </a:rPr>
              <a:t>-1</a:t>
            </a:r>
            <a:r>
              <a:rPr lang="it-IT" sz="1400" dirty="0" smtClean="0">
                <a:latin typeface="+mn-lt"/>
              </a:rPr>
              <a:t>)</a:t>
            </a:r>
            <a:endParaRPr lang="it-IT" sz="1400" dirty="0">
              <a:latin typeface="+mn-lt"/>
            </a:endParaRPr>
          </a:p>
        </p:txBody>
      </p:sp>
      <p:sp>
        <p:nvSpPr>
          <p:cNvPr id="73" name="CasellaDiTesto 72"/>
          <p:cNvSpPr txBox="1"/>
          <p:nvPr/>
        </p:nvSpPr>
        <p:spPr bwMode="auto">
          <a:xfrm>
            <a:off x="4068403" y="5408900"/>
            <a:ext cx="4539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 smtClean="0">
                <a:latin typeface="+mn-lt"/>
              </a:rPr>
              <a:t>4000</a:t>
            </a:r>
            <a:endParaRPr lang="it-IT" sz="1000" dirty="0">
              <a:latin typeface="+mn-lt"/>
            </a:endParaRPr>
          </a:p>
        </p:txBody>
      </p:sp>
      <p:cxnSp>
        <p:nvCxnSpPr>
          <p:cNvPr id="74" name="Connettore 1 73"/>
          <p:cNvCxnSpPr/>
          <p:nvPr/>
        </p:nvCxnSpPr>
        <p:spPr>
          <a:xfrm>
            <a:off x="4464003" y="4818500"/>
            <a:ext cx="144000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/>
          <p:nvPr/>
        </p:nvCxnSpPr>
        <p:spPr>
          <a:xfrm>
            <a:off x="4463987" y="4098500"/>
            <a:ext cx="144000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/>
          <p:nvPr/>
        </p:nvCxnSpPr>
        <p:spPr>
          <a:xfrm>
            <a:off x="4464003" y="3376540"/>
            <a:ext cx="144000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>
            <a:off x="4463987" y="2656540"/>
            <a:ext cx="144000" cy="0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sellaDiTesto 77"/>
          <p:cNvSpPr txBox="1"/>
          <p:nvPr/>
        </p:nvSpPr>
        <p:spPr bwMode="auto">
          <a:xfrm>
            <a:off x="4068403" y="4688900"/>
            <a:ext cx="4539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>
                <a:latin typeface="+mn-lt"/>
              </a:rPr>
              <a:t>5</a:t>
            </a:r>
            <a:r>
              <a:rPr lang="it-IT" sz="1000" dirty="0" smtClean="0">
                <a:latin typeface="+mn-lt"/>
              </a:rPr>
              <a:t>000</a:t>
            </a:r>
            <a:endParaRPr lang="it-IT" sz="1000" dirty="0">
              <a:latin typeface="+mn-lt"/>
            </a:endParaRPr>
          </a:p>
        </p:txBody>
      </p:sp>
      <p:sp>
        <p:nvSpPr>
          <p:cNvPr id="79" name="CasellaDiTesto 78"/>
          <p:cNvSpPr txBox="1"/>
          <p:nvPr/>
        </p:nvSpPr>
        <p:spPr bwMode="auto">
          <a:xfrm>
            <a:off x="4068403" y="3968900"/>
            <a:ext cx="4539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>
                <a:latin typeface="+mn-lt"/>
              </a:rPr>
              <a:t>6</a:t>
            </a:r>
            <a:r>
              <a:rPr lang="it-IT" sz="1000" dirty="0" smtClean="0">
                <a:latin typeface="+mn-lt"/>
              </a:rPr>
              <a:t>000</a:t>
            </a:r>
            <a:endParaRPr lang="it-IT" sz="1000" dirty="0">
              <a:latin typeface="+mn-lt"/>
            </a:endParaRPr>
          </a:p>
        </p:txBody>
      </p:sp>
      <p:sp>
        <p:nvSpPr>
          <p:cNvPr id="80" name="CasellaDiTesto 79"/>
          <p:cNvSpPr txBox="1"/>
          <p:nvPr/>
        </p:nvSpPr>
        <p:spPr bwMode="auto">
          <a:xfrm>
            <a:off x="4068403" y="3248900"/>
            <a:ext cx="4539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 smtClean="0">
                <a:latin typeface="+mn-lt"/>
              </a:rPr>
              <a:t>7000</a:t>
            </a:r>
            <a:endParaRPr lang="it-IT" sz="1000" dirty="0">
              <a:latin typeface="+mn-lt"/>
            </a:endParaRPr>
          </a:p>
        </p:txBody>
      </p:sp>
      <p:sp>
        <p:nvSpPr>
          <p:cNvPr id="81" name="CasellaDiTesto 80"/>
          <p:cNvSpPr txBox="1"/>
          <p:nvPr/>
        </p:nvSpPr>
        <p:spPr bwMode="auto">
          <a:xfrm>
            <a:off x="4068403" y="2528900"/>
            <a:ext cx="4539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>
                <a:latin typeface="+mn-lt"/>
              </a:rPr>
              <a:t>8</a:t>
            </a:r>
            <a:r>
              <a:rPr lang="it-IT" sz="1000" dirty="0" smtClean="0">
                <a:latin typeface="+mn-lt"/>
              </a:rPr>
              <a:t>000</a:t>
            </a:r>
            <a:endParaRPr lang="it-IT" sz="1000" dirty="0">
              <a:latin typeface="+mn-lt"/>
            </a:endParaRPr>
          </a:p>
        </p:txBody>
      </p:sp>
      <p:sp>
        <p:nvSpPr>
          <p:cNvPr id="9" name="Ovale 8"/>
          <p:cNvSpPr>
            <a:spLocks noChangeAspect="1"/>
          </p:cNvSpPr>
          <p:nvPr/>
        </p:nvSpPr>
        <p:spPr bwMode="auto">
          <a:xfrm>
            <a:off x="6624240" y="3897052"/>
            <a:ext cx="108000" cy="10800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sellaDiTesto 81"/>
              <p:cNvSpPr txBox="1"/>
              <p:nvPr/>
            </p:nvSpPr>
            <p:spPr bwMode="auto">
              <a:xfrm>
                <a:off x="6499807" y="4041408"/>
                <a:ext cx="376449" cy="161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it-IT" sz="105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05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it-IT" sz="105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it-IT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05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it-IT" sz="1050" dirty="0">
                  <a:latin typeface="+mn-lt"/>
                </a:endParaRPr>
              </a:p>
            </p:txBody>
          </p:sp>
        </mc:Choice>
        <mc:Fallback xmlns="">
          <p:sp>
            <p:nvSpPr>
              <p:cNvPr id="82" name="CasellaDiTesto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9807" y="4041408"/>
                <a:ext cx="376449" cy="161583"/>
              </a:xfrm>
              <a:prstGeom prst="rect">
                <a:avLst/>
              </a:prstGeom>
              <a:blipFill rotWithShape="0">
                <a:blip r:embed="rId10"/>
                <a:stretch>
                  <a:fillRect t="-3846" r="-32258" b="-1153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Connettore 1 83"/>
          <p:cNvCxnSpPr/>
          <p:nvPr/>
        </p:nvCxnSpPr>
        <p:spPr>
          <a:xfrm flipV="1">
            <a:off x="8632525" y="3141012"/>
            <a:ext cx="0" cy="43200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sellaDiTesto 85"/>
              <p:cNvSpPr txBox="1"/>
              <p:nvPr/>
            </p:nvSpPr>
            <p:spPr bwMode="auto">
              <a:xfrm>
                <a:off x="8686302" y="3167680"/>
                <a:ext cx="2421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86" name="CasellaDiTesto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302" y="3167680"/>
                <a:ext cx="24218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2500" r="-7500" b="-1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7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5579" y="964046"/>
            <a:ext cx="803296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Applicabilità nel caso «lineare semplice»</a:t>
            </a:r>
            <a:endParaRPr lang="it-IT" altLang="it-IT" sz="3200" b="1" dirty="0">
              <a:latin typeface="+mn-lt"/>
            </a:endParaRPr>
          </a:p>
        </p:txBody>
      </p:sp>
      <p:cxnSp>
        <p:nvCxnSpPr>
          <p:cNvPr id="42" name="Connettore 1 41"/>
          <p:cNvCxnSpPr/>
          <p:nvPr/>
        </p:nvCxnSpPr>
        <p:spPr>
          <a:xfrm>
            <a:off x="971600" y="2113111"/>
            <a:ext cx="0" cy="3168352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864000" y="5121188"/>
            <a:ext cx="7857448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 rot="5400000">
            <a:off x="4932200" y="3841463"/>
            <a:ext cx="28800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rot="5400000">
            <a:off x="2411920" y="3841463"/>
            <a:ext cx="28800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 rot="5400000">
            <a:off x="971600" y="3841463"/>
            <a:ext cx="28800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>
            <a:off x="1273196" y="2384884"/>
            <a:ext cx="7115228" cy="2467697"/>
          </a:xfrm>
          <a:prstGeom prst="line">
            <a:avLst/>
          </a:prstGeom>
          <a:ln w="2857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70"/>
              <p:cNvSpPr txBox="1"/>
              <p:nvPr/>
            </p:nvSpPr>
            <p:spPr bwMode="auto">
              <a:xfrm>
                <a:off x="428321" y="1939798"/>
                <a:ext cx="47109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71" name="CasellaDiTes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321" y="1939798"/>
                <a:ext cx="471091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71"/>
              <p:cNvSpPr txBox="1"/>
              <p:nvPr/>
            </p:nvSpPr>
            <p:spPr bwMode="auto">
              <a:xfrm>
                <a:off x="8485856" y="5281463"/>
                <a:ext cx="48391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72" name="CasellaDiTes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85856" y="5281463"/>
                <a:ext cx="48391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Figura a mano libera 72"/>
          <p:cNvSpPr/>
          <p:nvPr/>
        </p:nvSpPr>
        <p:spPr bwMode="auto">
          <a:xfrm rot="5400000">
            <a:off x="2239752" y="2240848"/>
            <a:ext cx="1440000" cy="1080000"/>
          </a:xfrm>
          <a:custGeom>
            <a:avLst/>
            <a:gdLst>
              <a:gd name="connsiteX0" fmla="*/ 0 w 2878531"/>
              <a:gd name="connsiteY0" fmla="*/ 2157984 h 2157984"/>
              <a:gd name="connsiteX1" fmla="*/ 716890 w 2878531"/>
              <a:gd name="connsiteY1" fmla="*/ 1437437 h 2157984"/>
              <a:gd name="connsiteX2" fmla="*/ 1437437 w 2878531"/>
              <a:gd name="connsiteY2" fmla="*/ 0 h 2157984"/>
              <a:gd name="connsiteX3" fmla="*/ 2157984 w 2878531"/>
              <a:gd name="connsiteY3" fmla="*/ 1437437 h 2157984"/>
              <a:gd name="connsiteX4" fmla="*/ 2878531 w 2878531"/>
              <a:gd name="connsiteY4" fmla="*/ 2157984 h 21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531" h="2157984">
                <a:moveTo>
                  <a:pt x="0" y="2157984"/>
                </a:moveTo>
                <a:cubicBezTo>
                  <a:pt x="238658" y="1977542"/>
                  <a:pt x="477317" y="1797101"/>
                  <a:pt x="716890" y="1437437"/>
                </a:cubicBezTo>
                <a:cubicBezTo>
                  <a:pt x="956463" y="1077773"/>
                  <a:pt x="1197255" y="0"/>
                  <a:pt x="1437437" y="0"/>
                </a:cubicBezTo>
                <a:cubicBezTo>
                  <a:pt x="1677619" y="0"/>
                  <a:pt x="1917802" y="1077773"/>
                  <a:pt x="2157984" y="1437437"/>
                </a:cubicBezTo>
                <a:cubicBezTo>
                  <a:pt x="2398166" y="1797101"/>
                  <a:pt x="2638348" y="1977542"/>
                  <a:pt x="2878531" y="2157984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5" name="Connettore 1 74"/>
          <p:cNvCxnSpPr/>
          <p:nvPr/>
        </p:nvCxnSpPr>
        <p:spPr>
          <a:xfrm flipV="1">
            <a:off x="900000" y="2780928"/>
            <a:ext cx="2592000" cy="995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igura a mano libera 75"/>
          <p:cNvSpPr/>
          <p:nvPr/>
        </p:nvSpPr>
        <p:spPr bwMode="auto">
          <a:xfrm rot="5400000">
            <a:off x="3680072" y="2745064"/>
            <a:ext cx="1440000" cy="1080000"/>
          </a:xfrm>
          <a:custGeom>
            <a:avLst/>
            <a:gdLst>
              <a:gd name="connsiteX0" fmla="*/ 0 w 2878531"/>
              <a:gd name="connsiteY0" fmla="*/ 2157984 h 2157984"/>
              <a:gd name="connsiteX1" fmla="*/ 716890 w 2878531"/>
              <a:gd name="connsiteY1" fmla="*/ 1437437 h 2157984"/>
              <a:gd name="connsiteX2" fmla="*/ 1437437 w 2878531"/>
              <a:gd name="connsiteY2" fmla="*/ 0 h 2157984"/>
              <a:gd name="connsiteX3" fmla="*/ 2157984 w 2878531"/>
              <a:gd name="connsiteY3" fmla="*/ 1437437 h 2157984"/>
              <a:gd name="connsiteX4" fmla="*/ 2878531 w 2878531"/>
              <a:gd name="connsiteY4" fmla="*/ 2157984 h 21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531" h="2157984">
                <a:moveTo>
                  <a:pt x="0" y="2157984"/>
                </a:moveTo>
                <a:cubicBezTo>
                  <a:pt x="238658" y="1977542"/>
                  <a:pt x="477317" y="1797101"/>
                  <a:pt x="716890" y="1437437"/>
                </a:cubicBezTo>
                <a:cubicBezTo>
                  <a:pt x="956463" y="1077773"/>
                  <a:pt x="1197255" y="0"/>
                  <a:pt x="1437437" y="0"/>
                </a:cubicBezTo>
                <a:cubicBezTo>
                  <a:pt x="1677619" y="0"/>
                  <a:pt x="1917802" y="1077773"/>
                  <a:pt x="2157984" y="1437437"/>
                </a:cubicBezTo>
                <a:cubicBezTo>
                  <a:pt x="2398166" y="1797101"/>
                  <a:pt x="2638348" y="1977542"/>
                  <a:pt x="2878531" y="2157984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7" name="Connettore 1 76"/>
          <p:cNvCxnSpPr/>
          <p:nvPr/>
        </p:nvCxnSpPr>
        <p:spPr>
          <a:xfrm flipV="1">
            <a:off x="900000" y="3285144"/>
            <a:ext cx="4032000" cy="995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igura a mano libera 77"/>
          <p:cNvSpPr/>
          <p:nvPr/>
        </p:nvSpPr>
        <p:spPr bwMode="auto">
          <a:xfrm rot="5400000">
            <a:off x="6192320" y="3609160"/>
            <a:ext cx="1440000" cy="1080000"/>
          </a:xfrm>
          <a:custGeom>
            <a:avLst/>
            <a:gdLst>
              <a:gd name="connsiteX0" fmla="*/ 0 w 2878531"/>
              <a:gd name="connsiteY0" fmla="*/ 2157984 h 2157984"/>
              <a:gd name="connsiteX1" fmla="*/ 716890 w 2878531"/>
              <a:gd name="connsiteY1" fmla="*/ 1437437 h 2157984"/>
              <a:gd name="connsiteX2" fmla="*/ 1437437 w 2878531"/>
              <a:gd name="connsiteY2" fmla="*/ 0 h 2157984"/>
              <a:gd name="connsiteX3" fmla="*/ 2157984 w 2878531"/>
              <a:gd name="connsiteY3" fmla="*/ 1437437 h 2157984"/>
              <a:gd name="connsiteX4" fmla="*/ 2878531 w 2878531"/>
              <a:gd name="connsiteY4" fmla="*/ 2157984 h 215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531" h="2157984">
                <a:moveTo>
                  <a:pt x="0" y="2157984"/>
                </a:moveTo>
                <a:cubicBezTo>
                  <a:pt x="238658" y="1977542"/>
                  <a:pt x="477317" y="1797101"/>
                  <a:pt x="716890" y="1437437"/>
                </a:cubicBezTo>
                <a:cubicBezTo>
                  <a:pt x="956463" y="1077773"/>
                  <a:pt x="1197255" y="0"/>
                  <a:pt x="1437437" y="0"/>
                </a:cubicBezTo>
                <a:cubicBezTo>
                  <a:pt x="1677619" y="0"/>
                  <a:pt x="1917802" y="1077773"/>
                  <a:pt x="2157984" y="1437437"/>
                </a:cubicBezTo>
                <a:cubicBezTo>
                  <a:pt x="2398166" y="1797101"/>
                  <a:pt x="2638348" y="1977542"/>
                  <a:pt x="2878531" y="2157984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9" name="Connettore 1 78"/>
          <p:cNvCxnSpPr/>
          <p:nvPr/>
        </p:nvCxnSpPr>
        <p:spPr>
          <a:xfrm flipV="1">
            <a:off x="900000" y="4149240"/>
            <a:ext cx="6552000" cy="995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sellaDiTesto 79"/>
              <p:cNvSpPr txBox="1"/>
              <p:nvPr/>
            </p:nvSpPr>
            <p:spPr bwMode="auto">
              <a:xfrm>
                <a:off x="2238831" y="5292674"/>
                <a:ext cx="3889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80" name="CasellaDiTesto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8831" y="5292674"/>
                <a:ext cx="38895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250" r="-4688" b="-1639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sellaDiTesto 80"/>
              <p:cNvSpPr txBox="1"/>
              <p:nvPr/>
            </p:nvSpPr>
            <p:spPr bwMode="auto">
              <a:xfrm>
                <a:off x="3671875" y="5292674"/>
                <a:ext cx="3960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81" name="CasellaDiTes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1875" y="5292674"/>
                <a:ext cx="39606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6154" r="-4615" b="-1639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sellaDiTesto 81"/>
              <p:cNvSpPr txBox="1"/>
              <p:nvPr/>
            </p:nvSpPr>
            <p:spPr bwMode="auto">
              <a:xfrm>
                <a:off x="6172276" y="5292674"/>
                <a:ext cx="4159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82" name="CasellaDiTesto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76" y="5292674"/>
                <a:ext cx="41594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7353" b="-131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e 82"/>
          <p:cNvSpPr/>
          <p:nvPr/>
        </p:nvSpPr>
        <p:spPr bwMode="auto">
          <a:xfrm>
            <a:off x="2322000" y="2852956"/>
            <a:ext cx="180000" cy="180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84" name="Ovale 83"/>
          <p:cNvSpPr/>
          <p:nvPr/>
        </p:nvSpPr>
        <p:spPr bwMode="auto">
          <a:xfrm>
            <a:off x="3753729" y="2970841"/>
            <a:ext cx="180000" cy="180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85" name="Ovale 84"/>
          <p:cNvSpPr/>
          <p:nvPr/>
        </p:nvSpPr>
        <p:spPr bwMode="auto">
          <a:xfrm>
            <a:off x="6282000" y="4329100"/>
            <a:ext cx="180000" cy="180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86" name="CasellaDiTesto 85"/>
          <p:cNvSpPr txBox="1"/>
          <p:nvPr/>
        </p:nvSpPr>
        <p:spPr bwMode="auto">
          <a:xfrm>
            <a:off x="4343303" y="4634396"/>
            <a:ext cx="12795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 smtClean="0">
                <a:solidFill>
                  <a:srgbClr val="00B050"/>
                </a:solidFill>
                <a:latin typeface="+mn-lt"/>
              </a:rPr>
              <a:t>Dati osservati</a:t>
            </a:r>
            <a:endParaRPr lang="it-IT" sz="1400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92" name="Connettore 2 91"/>
          <p:cNvCxnSpPr>
            <a:stCxn id="83" idx="6"/>
            <a:endCxn id="86" idx="1"/>
          </p:cNvCxnSpPr>
          <p:nvPr/>
        </p:nvCxnSpPr>
        <p:spPr>
          <a:xfrm>
            <a:off x="2502000" y="2942956"/>
            <a:ext cx="1841303" cy="1845329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2 93"/>
          <p:cNvCxnSpPr>
            <a:stCxn id="84" idx="4"/>
            <a:endCxn id="86" idx="0"/>
          </p:cNvCxnSpPr>
          <p:nvPr/>
        </p:nvCxnSpPr>
        <p:spPr>
          <a:xfrm>
            <a:off x="3843729" y="3150841"/>
            <a:ext cx="1139333" cy="1483555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2 95"/>
          <p:cNvCxnSpPr>
            <a:stCxn id="85" idx="2"/>
            <a:endCxn id="86" idx="3"/>
          </p:cNvCxnSpPr>
          <p:nvPr/>
        </p:nvCxnSpPr>
        <p:spPr>
          <a:xfrm flipH="1">
            <a:off x="5622820" y="4419100"/>
            <a:ext cx="659180" cy="369185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ttangolo 99"/>
              <p:cNvSpPr/>
              <p:nvPr/>
            </p:nvSpPr>
            <p:spPr>
              <a:xfrm>
                <a:off x="6563015" y="2566066"/>
                <a:ext cx="23695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it-IT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1" i="1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it-IT" sz="3200" b="1" i="1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3200" b="1" i="1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𝒃𝑿</m:t>
                      </m:r>
                    </m:oMath>
                  </m:oMathPara>
                </a14:m>
                <a:endParaRPr lang="it-IT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0" name="Rettangolo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015" y="2566066"/>
                <a:ext cx="2369559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asellaDiTesto 100"/>
              <p:cNvSpPr txBox="1"/>
              <p:nvPr/>
            </p:nvSpPr>
            <p:spPr bwMode="auto">
              <a:xfrm>
                <a:off x="3932672" y="1618325"/>
                <a:ext cx="3627660" cy="622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b="1" dirty="0" smtClean="0">
                    <a:solidFill>
                      <a:srgbClr val="FF0000"/>
                    </a:solidFill>
                    <a:latin typeface="+mn-lt"/>
                  </a:rPr>
                  <a:t>Normale per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000" b="1" dirty="0" smtClean="0">
                    <a:solidFill>
                      <a:srgbClr val="FF0000"/>
                    </a:solidFill>
                    <a:latin typeface="+mn-lt"/>
                  </a:rPr>
                  <a:t> quando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20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sSub>
                        <m:sSubPr>
                          <m:ctrlP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1" name="CasellaDiTesto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2672" y="1618325"/>
                <a:ext cx="3627660" cy="622543"/>
              </a:xfrm>
              <a:prstGeom prst="rect">
                <a:avLst/>
              </a:prstGeom>
              <a:blipFill rotWithShape="0">
                <a:blip r:embed="rId9"/>
                <a:stretch>
                  <a:fillRect l="-4202" t="-13592" b="-174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Connettore 2 102"/>
          <p:cNvCxnSpPr>
            <a:stCxn id="101" idx="2"/>
          </p:cNvCxnSpPr>
          <p:nvPr/>
        </p:nvCxnSpPr>
        <p:spPr>
          <a:xfrm flipH="1">
            <a:off x="4343303" y="2240868"/>
            <a:ext cx="1403199" cy="61208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2 104"/>
          <p:cNvCxnSpPr>
            <a:stCxn id="101" idx="1"/>
          </p:cNvCxnSpPr>
          <p:nvPr/>
        </p:nvCxnSpPr>
        <p:spPr>
          <a:xfrm flipH="1">
            <a:off x="2915816" y="1929597"/>
            <a:ext cx="1016856" cy="45528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2 106"/>
          <p:cNvCxnSpPr>
            <a:stCxn id="101" idx="2"/>
          </p:cNvCxnSpPr>
          <p:nvPr/>
        </p:nvCxnSpPr>
        <p:spPr>
          <a:xfrm>
            <a:off x="5746502" y="2240868"/>
            <a:ext cx="543837" cy="102504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5496" y="2600908"/>
                <a:ext cx="95763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it-IT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sSub>
                        <m:sSubPr>
                          <m:ctrlPr>
                            <a:rPr lang="it-IT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600908"/>
                <a:ext cx="957634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/>
              <p:cNvSpPr/>
              <p:nvPr/>
            </p:nvSpPr>
            <p:spPr>
              <a:xfrm>
                <a:off x="35496" y="3085219"/>
                <a:ext cx="95763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it-IT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sSub>
                        <m:sSubPr>
                          <m:ctrlPr>
                            <a:rPr lang="it-IT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ttango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085219"/>
                <a:ext cx="957634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/>
              <p:cNvSpPr/>
              <p:nvPr/>
            </p:nvSpPr>
            <p:spPr>
              <a:xfrm>
                <a:off x="35496" y="3949315"/>
                <a:ext cx="9640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it-IT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sSub>
                        <m:sSubPr>
                          <m:ctrlPr>
                            <a:rPr lang="it-IT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ttango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949315"/>
                <a:ext cx="964046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0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3257" y="310420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Lezione 09 - Sommario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1253624" y="1228398"/>
                <a:ext cx="7638856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it-IT" sz="2800" dirty="0" smtClean="0">
                    <a:latin typeface="+mn-lt"/>
                  </a:rPr>
                  <a:t>Correlazione</a:t>
                </a: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Introduzione</a:t>
                </a: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Rapporto tra le variabili</a:t>
                </a: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La covarianza</a:t>
                </a: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Il coefficiente di correlazione di </a:t>
                </a:r>
                <a:r>
                  <a:rPr lang="it-IT" sz="1400" dirty="0" err="1" smtClean="0">
                    <a:latin typeface="+mn-lt"/>
                  </a:rPr>
                  <a:t>Pearson</a:t>
                </a:r>
                <a:endParaRPr lang="it-IT" sz="1400" dirty="0" smtClean="0">
                  <a:latin typeface="+mn-lt"/>
                </a:endParaRP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Applicabilità e Significatività</a:t>
                </a: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it-IT" sz="2800" dirty="0" smtClean="0">
                    <a:latin typeface="+mn-lt"/>
                  </a:rPr>
                  <a:t>Regressione</a:t>
                </a:r>
                <a:endParaRPr lang="it-IT" sz="2800" dirty="0">
                  <a:latin typeface="+mn-lt"/>
                </a:endParaRP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Introduzione</a:t>
                </a: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Definizione e Applicabilità</a:t>
                </a: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Il caso «lineare semplice»</a:t>
                </a: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Il metodo dei minimi quadrati</a:t>
                </a: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Analisi della regressione</a:t>
                </a: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Significatività</a:t>
                </a: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Il coefficiente di determinazione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1400" dirty="0" smtClean="0">
                  <a:latin typeface="+mn-lt"/>
                </a:endParaRP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Limiti fiduciali di una predizione</a:t>
                </a: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Dati anomali</a:t>
                </a: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Il caso «lineare multipla»</a:t>
                </a: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Applicabilità e Significatività globale</a:t>
                </a: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latin typeface="+mn-lt"/>
                  </a:rPr>
                  <a:t>C</a:t>
                </a:r>
                <a:r>
                  <a:rPr lang="it-IT" sz="1400" dirty="0" smtClean="0">
                    <a:latin typeface="+mn-lt"/>
                  </a:rPr>
                  <a:t>ostruzione del modello e «peso» dei coefficienti parziali</a:t>
                </a:r>
              </a:p>
              <a:p>
                <a:pPr marL="900113" indent="-457200">
                  <a:buFont typeface="Arial" panose="020B0604020202020204" pitchFamily="34" charset="0"/>
                  <a:buChar char="•"/>
                </a:pPr>
                <a:r>
                  <a:rPr lang="it-IT" sz="1400" dirty="0" smtClean="0">
                    <a:latin typeface="+mn-lt"/>
                  </a:rPr>
                  <a:t>Il caso «non lineare»</a:t>
                </a:r>
                <a:endParaRPr lang="it-IT" sz="1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24" y="1228398"/>
                <a:ext cx="7638856" cy="4893647"/>
              </a:xfrm>
              <a:prstGeom prst="rect">
                <a:avLst/>
              </a:prstGeom>
              <a:blipFill rotWithShape="0">
                <a:blip r:embed="rId3"/>
                <a:stretch>
                  <a:fillRect l="-1437" t="-12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9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97397" y="964046"/>
            <a:ext cx="6949339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Il metodo dei minimi quadrati (1/3)</a:t>
            </a:r>
            <a:endParaRPr lang="it-IT" altLang="it-IT" sz="3200" b="1" dirty="0">
              <a:latin typeface="+mn-lt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1283930" y="1628800"/>
            <a:ext cx="6576140" cy="3355090"/>
            <a:chOff x="937597" y="1739646"/>
            <a:chExt cx="6576140" cy="3355090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7597" y="1739646"/>
              <a:ext cx="6576140" cy="1125676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7597" y="2848681"/>
              <a:ext cx="6576140" cy="1133081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7597" y="3969060"/>
              <a:ext cx="6576140" cy="112567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 bwMode="auto">
              <a:xfrm>
                <a:off x="368597" y="4221088"/>
                <a:ext cx="8406807" cy="1938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dirty="0">
                    <a:latin typeface="+mn-lt"/>
                  </a:rPr>
                  <a:t>Per trovare le relazioni funzionali tra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dirty="0">
                    <a:latin typeface="+mn-lt"/>
                  </a:rPr>
                  <a:t> 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dirty="0" smtClean="0">
                    <a:latin typeface="+mn-lt"/>
                  </a:rPr>
                  <a:t>,</a:t>
                </a:r>
                <a:r>
                  <a:rPr lang="it-IT" dirty="0">
                    <a:latin typeface="+mn-lt"/>
                  </a:rPr>
                  <a:t> abitualmente si ricorre al </a:t>
                </a:r>
                <a:r>
                  <a:rPr lang="it-IT" b="1" u="sng" dirty="0">
                    <a:latin typeface="+mn-lt"/>
                  </a:rPr>
                  <a:t>metodo </a:t>
                </a:r>
                <a:r>
                  <a:rPr lang="it-IT" b="1" u="sng" dirty="0" smtClean="0">
                    <a:latin typeface="+mn-lt"/>
                  </a:rPr>
                  <a:t>dei minimi </a:t>
                </a:r>
                <a:r>
                  <a:rPr lang="it-IT" b="1" u="sng" dirty="0">
                    <a:latin typeface="+mn-lt"/>
                  </a:rPr>
                  <a:t>quadrati</a:t>
                </a:r>
                <a:r>
                  <a:rPr lang="it-IT" dirty="0">
                    <a:latin typeface="+mn-lt"/>
                  </a:rPr>
                  <a:t>, </a:t>
                </a:r>
                <a:r>
                  <a:rPr lang="it-IT" dirty="0" smtClean="0">
                    <a:latin typeface="+mn-lt"/>
                  </a:rPr>
                  <a:t>che consiste </a:t>
                </a:r>
                <a:r>
                  <a:rPr lang="it-IT" dirty="0">
                    <a:latin typeface="+mn-lt"/>
                  </a:rPr>
                  <a:t>nell’individuare </a:t>
                </a:r>
                <a:r>
                  <a:rPr lang="it-IT" dirty="0" smtClean="0">
                    <a:latin typeface="+mn-lt"/>
                  </a:rPr>
                  <a:t>(attraverso </a:t>
                </a:r>
                <a:r>
                  <a:rPr lang="it-IT" dirty="0">
                    <a:latin typeface="+mn-lt"/>
                  </a:rPr>
                  <a:t>i coefficienti </a:t>
                </a:r>
                <a14:m>
                  <m:oMath xmlns:m="http://schemas.openxmlformats.org/officeDocument/2006/math">
                    <m:r>
                      <a:rPr lang="it-IT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it-IT" dirty="0">
                    <a:latin typeface="+mn-lt"/>
                  </a:rPr>
                  <a:t> e </a:t>
                </a:r>
                <a14:m>
                  <m:oMath xmlns:m="http://schemas.openxmlformats.org/officeDocument/2006/math">
                    <m:r>
                      <a:rPr lang="it-IT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it-IT" dirty="0" smtClean="0">
                    <a:latin typeface="+mn-lt"/>
                  </a:rPr>
                  <a:t>) una </a:t>
                </a:r>
                <a:r>
                  <a:rPr lang="it-IT" dirty="0">
                    <a:latin typeface="+mn-lt"/>
                  </a:rPr>
                  <a:t>retta </a:t>
                </a:r>
                <a:r>
                  <a:rPr lang="it-IT" dirty="0" smtClean="0">
                    <a:latin typeface="+mn-lt"/>
                  </a:rPr>
                  <a:t>tale per cui siano minimi gli </a:t>
                </a:r>
                <a:r>
                  <a:rPr lang="it-IT" dirty="0">
                    <a:latin typeface="+mn-lt"/>
                  </a:rPr>
                  <a:t>scarti quadratici di ogni valore di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dirty="0" smtClean="0">
                    <a:latin typeface="+mn-lt"/>
                  </a:rPr>
                  <a:t> rispetto </a:t>
                </a:r>
                <a:r>
                  <a:rPr lang="it-IT" dirty="0">
                    <a:latin typeface="+mn-lt"/>
                  </a:rPr>
                  <a:t>alla perpendicolare all’asse delle ascisse</a:t>
                </a:r>
                <a:r>
                  <a:rPr lang="it-IT" dirty="0" smtClean="0">
                    <a:latin typeface="+mn-lt"/>
                  </a:rPr>
                  <a:t>.</a:t>
                </a:r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597" y="4221088"/>
                <a:ext cx="8406807" cy="1938992"/>
              </a:xfrm>
              <a:prstGeom prst="rect">
                <a:avLst/>
              </a:prstGeom>
              <a:blipFill rotWithShape="0">
                <a:blip r:embed="rId6"/>
                <a:stretch>
                  <a:fillRect l="-435" t="-2508" r="-1522" b="-595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8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97397" y="964046"/>
            <a:ext cx="6949339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Il metodo dei minimi quadrati (2/3)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17" name="Freccia in giù 16"/>
          <p:cNvSpPr/>
          <p:nvPr/>
        </p:nvSpPr>
        <p:spPr bwMode="auto">
          <a:xfrm>
            <a:off x="698612" y="1988839"/>
            <a:ext cx="381000" cy="3947137"/>
          </a:xfrm>
          <a:prstGeom prst="downArrow">
            <a:avLst/>
          </a:prstGeom>
          <a:solidFill>
            <a:schemeClr val="accent6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FF0000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 bwMode="auto">
              <a:xfrm>
                <a:off x="1203688" y="1781189"/>
                <a:ext cx="2692725" cy="1038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3688" y="1781189"/>
                <a:ext cx="2692725" cy="10384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 bwMode="auto">
              <a:xfrm>
                <a:off x="1203688" y="3026176"/>
                <a:ext cx="4993610" cy="1038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3688" y="3026176"/>
                <a:ext cx="4993610" cy="10384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 bwMode="auto">
              <a:xfrm>
                <a:off x="1203688" y="4271162"/>
                <a:ext cx="1947007" cy="1664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3688" y="4271162"/>
                <a:ext cx="1947007" cy="16648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 bwMode="auto">
              <a:xfrm>
                <a:off x="4451883" y="3984322"/>
                <a:ext cx="4656621" cy="2180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 smtClean="0">
                    <a:latin typeface="+mn-lt"/>
                  </a:rPr>
                  <a:t>=valore assunto dalla variabile indipendente</a:t>
                </a:r>
              </a:p>
              <a:p>
                <a:pPr algn="r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 smtClean="0">
                    <a:latin typeface="+mn-lt"/>
                  </a:rPr>
                  <a:t>=valore assunto dalla variabile dipendente in corrispondenza di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it-IT" sz="1800" dirty="0" smtClean="0">
                  <a:latin typeface="+mn-lt"/>
                </a:endParaRPr>
              </a:p>
              <a:p>
                <a:pPr algn="r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 smtClean="0">
                    <a:latin typeface="+mn-lt"/>
                  </a:rPr>
                  <a:t>=stima=</a:t>
                </a: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it-IT" sz="1800" dirty="0" smtClean="0">
                  <a:latin typeface="+mn-lt"/>
                </a:endParaRPr>
              </a:p>
              <a:p>
                <a:pPr algn="r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 sz="1800" dirty="0" smtClean="0">
                    <a:latin typeface="+mn-lt"/>
                  </a:rPr>
                  <a:t>= numero di coppie di osservazioni</a:t>
                </a:r>
                <a:endParaRPr lang="it-IT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1883" y="3984322"/>
                <a:ext cx="4656621" cy="2180982"/>
              </a:xfrm>
              <a:prstGeom prst="rect">
                <a:avLst/>
              </a:prstGeom>
              <a:blipFill rotWithShape="0">
                <a:blip r:embed="rId6"/>
                <a:stretch>
                  <a:fillRect t="-1961" r="-2356" b="-36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5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97397" y="964046"/>
            <a:ext cx="6949339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Il metodo dei minimi quadrati (3/3)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 bwMode="auto">
              <a:xfrm>
                <a:off x="971600" y="3363978"/>
                <a:ext cx="7246920" cy="992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𝐶𝑜𝑑𝑒𝑣𝑖𝑎𝑛𝑧𝑎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𝐷𝑒𝑣𝑖𝑎𝑛𝑧𝑎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t-IT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it-IT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3363978"/>
                <a:ext cx="7246920" cy="9928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 bwMode="auto">
              <a:xfrm>
                <a:off x="971600" y="5271893"/>
                <a:ext cx="187769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it-IT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5271893"/>
                <a:ext cx="187769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 bwMode="auto">
          <a:xfrm>
            <a:off x="251520" y="1925680"/>
            <a:ext cx="42354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dirty="0" smtClean="0">
                <a:latin typeface="+mn-lt"/>
              </a:rPr>
              <a:t>La procedura consiste in:</a:t>
            </a:r>
            <a:endParaRPr lang="it-IT" sz="2800" dirty="0">
              <a:latin typeface="+mn-lt"/>
            </a:endParaRPr>
          </a:p>
        </p:txBody>
      </p:sp>
      <p:sp>
        <p:nvSpPr>
          <p:cNvPr id="11" name="CasellaDiTesto 10"/>
          <p:cNvSpPr txBox="1"/>
          <p:nvPr/>
        </p:nvSpPr>
        <p:spPr bwMode="auto">
          <a:xfrm>
            <a:off x="251520" y="2644829"/>
            <a:ext cx="404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dirty="0" smtClean="0">
                <a:latin typeface="+mn-lt"/>
              </a:rPr>
              <a:t>1. </a:t>
            </a:r>
            <a:r>
              <a:rPr lang="it-IT" sz="2800" dirty="0">
                <a:latin typeface="+mn-lt"/>
              </a:rPr>
              <a:t>s</a:t>
            </a:r>
            <a:r>
              <a:rPr lang="it-IT" sz="2800" dirty="0" smtClean="0">
                <a:latin typeface="+mn-lt"/>
              </a:rPr>
              <a:t>tima della pendenza</a:t>
            </a:r>
            <a:endParaRPr lang="it-IT" sz="2800" dirty="0">
              <a:latin typeface="+mn-lt"/>
            </a:endParaRPr>
          </a:p>
        </p:txBody>
      </p:sp>
      <p:sp>
        <p:nvSpPr>
          <p:cNvPr id="16" name="CasellaDiTesto 15"/>
          <p:cNvSpPr txBox="1"/>
          <p:nvPr/>
        </p:nvSpPr>
        <p:spPr bwMode="auto">
          <a:xfrm>
            <a:off x="251520" y="4552743"/>
            <a:ext cx="3959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dirty="0" smtClean="0">
                <a:latin typeface="+mn-lt"/>
              </a:rPr>
              <a:t>2. stima dell’intercetta</a:t>
            </a:r>
            <a:endParaRPr lang="it-IT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8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51388" y="964046"/>
            <a:ext cx="484139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Analisi della regressione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 bwMode="auto">
          <a:xfrm>
            <a:off x="107504" y="1598020"/>
            <a:ext cx="8928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>
                <a:latin typeface="+mn-lt"/>
              </a:rPr>
              <a:t>Una volta trovata l’equazione della retta di </a:t>
            </a:r>
            <a:r>
              <a:rPr lang="it-IT" sz="1600" dirty="0" smtClean="0">
                <a:latin typeface="+mn-lt"/>
              </a:rPr>
              <a:t>regressione è naturale chiedersi se </a:t>
            </a:r>
            <a:r>
              <a:rPr lang="it-IT" sz="1600" dirty="0">
                <a:latin typeface="+mn-lt"/>
              </a:rPr>
              <a:t>il </a:t>
            </a:r>
            <a:r>
              <a:rPr lang="it-IT" sz="1600" b="1" u="sng" dirty="0" smtClean="0">
                <a:latin typeface="+mn-lt"/>
              </a:rPr>
              <a:t>coefficiente</a:t>
            </a:r>
            <a:r>
              <a:rPr lang="it-IT" sz="1600" dirty="0" smtClean="0">
                <a:latin typeface="+mn-lt"/>
              </a:rPr>
              <a:t> (angolare) </a:t>
            </a:r>
            <a:r>
              <a:rPr lang="it-IT" sz="1600" dirty="0">
                <a:latin typeface="+mn-lt"/>
              </a:rPr>
              <a:t>di </a:t>
            </a:r>
            <a:r>
              <a:rPr lang="it-IT" sz="1600" b="1" u="sng" dirty="0">
                <a:latin typeface="+mn-lt"/>
              </a:rPr>
              <a:t>regressione</a:t>
            </a:r>
            <a:r>
              <a:rPr lang="it-IT" sz="1600" dirty="0">
                <a:latin typeface="+mn-lt"/>
              </a:rPr>
              <a:t> possa essere ritenuto </a:t>
            </a:r>
            <a:r>
              <a:rPr lang="it-IT" sz="1600" b="1" u="sng" dirty="0">
                <a:latin typeface="+mn-lt"/>
              </a:rPr>
              <a:t>significativamente diverso da </a:t>
            </a:r>
            <a:r>
              <a:rPr lang="it-IT" sz="1600" b="1" u="sng" dirty="0" smtClean="0">
                <a:latin typeface="+mn-lt"/>
              </a:rPr>
              <a:t>0</a:t>
            </a:r>
            <a:r>
              <a:rPr lang="it-IT" sz="1600" dirty="0" smtClean="0">
                <a:latin typeface="+mn-lt"/>
              </a:rPr>
              <a:t>, dal momento che l’equazione </a:t>
            </a:r>
            <a:r>
              <a:rPr lang="it-IT" sz="1600" dirty="0">
                <a:latin typeface="+mn-lt"/>
              </a:rPr>
              <a:t>è stata ricavata da un campione e non dalla </a:t>
            </a:r>
            <a:r>
              <a:rPr lang="it-IT" sz="1600" dirty="0" smtClean="0">
                <a:latin typeface="+mn-lt"/>
              </a:rPr>
              <a:t>popolazione.</a:t>
            </a:r>
            <a:endParaRPr lang="it-IT" sz="1600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3266503" y="3131676"/>
            <a:ext cx="585417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 smtClean="0">
                <a:latin typeface="+mn-lt"/>
              </a:rPr>
              <a:t>se sì</a:t>
            </a:r>
            <a:endParaRPr lang="it-IT" sz="1600" dirty="0"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 bwMode="auto">
          <a:xfrm>
            <a:off x="5307256" y="3131676"/>
            <a:ext cx="665567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>
                <a:latin typeface="+mn-lt"/>
              </a:rPr>
              <a:t>s</a:t>
            </a:r>
            <a:r>
              <a:rPr lang="it-IT" sz="1600" dirty="0" smtClean="0">
                <a:latin typeface="+mn-lt"/>
              </a:rPr>
              <a:t>e no</a:t>
            </a:r>
            <a:endParaRPr lang="it-IT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 bwMode="auto">
              <a:xfrm>
                <a:off x="6588224" y="3107866"/>
                <a:ext cx="2304256" cy="1077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rtlCol="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it-IT" sz="1600" dirty="0">
                    <a:latin typeface="+mn-lt"/>
                  </a:rPr>
                  <a:t>Non c’è proporzionalità tra </a:t>
                </a:r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1600" dirty="0">
                    <a:latin typeface="+mn-lt"/>
                  </a:rPr>
                  <a:t> e </a:t>
                </a:r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1600" dirty="0" smtClean="0">
                    <a:latin typeface="+mn-lt"/>
                  </a:rPr>
                  <a:t> e non </a:t>
                </a:r>
                <a:r>
                  <a:rPr lang="it-IT" sz="1600" dirty="0">
                    <a:latin typeface="+mn-lt"/>
                  </a:rPr>
                  <a:t>si può usare la </a:t>
                </a:r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1600" dirty="0">
                    <a:latin typeface="+mn-lt"/>
                  </a:rPr>
                  <a:t> per predire la </a:t>
                </a:r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1600" dirty="0" smtClean="0">
                    <a:latin typeface="+mn-lt"/>
                  </a:rPr>
                  <a:t>.</a:t>
                </a:r>
                <a:endParaRPr lang="it-IT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224" y="3107866"/>
                <a:ext cx="2304256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1676" r="-3947" b="-502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/>
          <p:cNvSpPr txBox="1"/>
          <p:nvPr/>
        </p:nvSpPr>
        <p:spPr bwMode="auto">
          <a:xfrm>
            <a:off x="88388" y="2888940"/>
            <a:ext cx="2845332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>
                <a:latin typeface="+mn-lt"/>
              </a:rPr>
              <a:t>Esiste una proporzionalità (diretta o inversa) tra i valori della variabile indipendente e quelli della variabile dipendente</a:t>
            </a:r>
            <a:r>
              <a:rPr lang="it-IT" sz="1600" dirty="0" smtClean="0">
                <a:latin typeface="+mn-lt"/>
              </a:rPr>
              <a:t>.</a:t>
            </a:r>
            <a:endParaRPr lang="it-IT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 bwMode="auto">
              <a:xfrm>
                <a:off x="107504" y="4682750"/>
                <a:ext cx="8928992" cy="144655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600" dirty="0">
                    <a:latin typeface="+mn-lt"/>
                  </a:rPr>
                  <a:t>Si </a:t>
                </a:r>
                <a:r>
                  <a:rPr lang="it-IT" sz="1600" dirty="0" smtClean="0">
                    <a:latin typeface="+mn-lt"/>
                  </a:rPr>
                  <a:t>può:</a:t>
                </a:r>
              </a:p>
              <a:p>
                <a:pPr marL="342900" indent="-34290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it-IT" sz="1600" dirty="0">
                    <a:latin typeface="+mn-lt"/>
                  </a:rPr>
                  <a:t>dare un giudizio complessivo sulla qualità della </a:t>
                </a:r>
                <a:r>
                  <a:rPr lang="it-IT" sz="1600" dirty="0" smtClean="0">
                    <a:latin typeface="+mn-lt"/>
                  </a:rPr>
                  <a:t>regressione;</a:t>
                </a:r>
              </a:p>
              <a:p>
                <a:pPr marL="342900" indent="-34290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it-IT" sz="1600" dirty="0" smtClean="0">
                    <a:latin typeface="+mn-lt"/>
                  </a:rPr>
                  <a:t>valutare </a:t>
                </a:r>
                <a:r>
                  <a:rPr lang="it-IT" sz="1600" dirty="0">
                    <a:latin typeface="+mn-lt"/>
                  </a:rPr>
                  <a:t>l’errore della stima del coefficiente angolare e </a:t>
                </a:r>
                <a:r>
                  <a:rPr lang="it-IT" sz="1600" dirty="0" smtClean="0">
                    <a:latin typeface="+mn-lt"/>
                  </a:rPr>
                  <a:t>dell’intercetta;</a:t>
                </a:r>
              </a:p>
              <a:p>
                <a:pPr marL="342900" indent="-34290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it-IT" sz="1600" dirty="0" smtClean="0">
                    <a:latin typeface="+mn-lt"/>
                  </a:rPr>
                  <a:t>stimare </a:t>
                </a:r>
                <a:r>
                  <a:rPr lang="it-IT" sz="1600" dirty="0">
                    <a:latin typeface="+mn-lt"/>
                  </a:rPr>
                  <a:t>un valore di </a:t>
                </a:r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1600" dirty="0">
                    <a:latin typeface="+mn-lt"/>
                  </a:rPr>
                  <a:t> in corrispondenza di un valore </a:t>
                </a:r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1600" dirty="0">
                    <a:latin typeface="+mn-lt"/>
                  </a:rPr>
                  <a:t>, corredato dal suoi limiti </a:t>
                </a:r>
                <a:r>
                  <a:rPr lang="it-IT" sz="1600" dirty="0" smtClean="0">
                    <a:latin typeface="+mn-lt"/>
                  </a:rPr>
                  <a:t>fiduciali.</a:t>
                </a:r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682750"/>
                <a:ext cx="8928992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341" t="-1255" b="-3766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ttore 2 39"/>
          <p:cNvCxnSpPr>
            <a:stCxn id="18" idx="2"/>
            <a:endCxn id="26" idx="0"/>
          </p:cNvCxnSpPr>
          <p:nvPr/>
        </p:nvCxnSpPr>
        <p:spPr>
          <a:xfrm>
            <a:off x="1511054" y="4212379"/>
            <a:ext cx="3060946" cy="4703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2" idx="2"/>
            <a:endCxn id="6" idx="3"/>
          </p:cNvCxnSpPr>
          <p:nvPr/>
        </p:nvCxnSpPr>
        <p:spPr>
          <a:xfrm flipH="1">
            <a:off x="3851920" y="2429017"/>
            <a:ext cx="720080" cy="87193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6" idx="1"/>
            <a:endCxn id="18" idx="3"/>
          </p:cNvCxnSpPr>
          <p:nvPr/>
        </p:nvCxnSpPr>
        <p:spPr>
          <a:xfrm flipH="1">
            <a:off x="2933720" y="3300953"/>
            <a:ext cx="332783" cy="24970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2" idx="2"/>
            <a:endCxn id="7" idx="1"/>
          </p:cNvCxnSpPr>
          <p:nvPr/>
        </p:nvCxnSpPr>
        <p:spPr>
          <a:xfrm>
            <a:off x="4572000" y="2429017"/>
            <a:ext cx="735256" cy="87193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7" idx="3"/>
            <a:endCxn id="13" idx="1"/>
          </p:cNvCxnSpPr>
          <p:nvPr/>
        </p:nvCxnSpPr>
        <p:spPr>
          <a:xfrm>
            <a:off x="5972823" y="3300953"/>
            <a:ext cx="615401" cy="34552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9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35490" y="964046"/>
            <a:ext cx="387317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Significatività (1/4)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71500" y="1628800"/>
            <a:ext cx="9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smtClean="0">
                <a:latin typeface="+mn-lt"/>
              </a:rPr>
              <a:t>Ci sono 2 metodi (coincidenti </a:t>
            </a:r>
            <a:r>
              <a:rPr lang="it-IT" sz="2000" dirty="0">
                <a:latin typeface="+mn-lt"/>
              </a:rPr>
              <a:t>nel caso </a:t>
            </a:r>
            <a:r>
              <a:rPr lang="it-IT" sz="2000" dirty="0" smtClean="0">
                <a:latin typeface="+mn-lt"/>
              </a:rPr>
              <a:t>della </a:t>
            </a:r>
            <a:r>
              <a:rPr lang="it-IT" sz="2000" dirty="0">
                <a:latin typeface="+mn-lt"/>
              </a:rPr>
              <a:t>regressione lineare semplice, con diverso scopo nella regressione </a:t>
            </a:r>
            <a:r>
              <a:rPr lang="it-IT" sz="2000" dirty="0" smtClean="0">
                <a:latin typeface="+mn-lt"/>
              </a:rPr>
              <a:t>multipla) per valutare la significatività:</a:t>
            </a:r>
            <a:endParaRPr lang="it-IT" sz="20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 bwMode="auto">
          <a:xfrm>
            <a:off x="1403648" y="2613102"/>
            <a:ext cx="2736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analisi </a:t>
            </a:r>
            <a:r>
              <a:rPr lang="it-IT" sz="2000" b="1" dirty="0">
                <a:solidFill>
                  <a:srgbClr val="FF0000"/>
                </a:solidFill>
                <a:latin typeface="+mn-lt"/>
              </a:rPr>
              <a:t>della varianza della </a:t>
            </a:r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regressione</a:t>
            </a:r>
            <a:endParaRPr lang="it-IT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5004048" y="2613102"/>
            <a:ext cx="33350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est </a:t>
            </a:r>
            <a:r>
              <a:rPr lang="it-IT" sz="2000" b="1" dirty="0">
                <a:solidFill>
                  <a:srgbClr val="FF0000"/>
                </a:solidFill>
                <a:latin typeface="+mn-lt"/>
              </a:rPr>
              <a:t>dei singoli coefficienti di </a:t>
            </a:r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regressione</a:t>
            </a:r>
            <a:endParaRPr lang="it-IT" sz="20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9" name="Connettore 2 8"/>
          <p:cNvCxnSpPr>
            <a:stCxn id="12" idx="2"/>
            <a:endCxn id="6" idx="0"/>
          </p:cNvCxnSpPr>
          <p:nvPr/>
        </p:nvCxnSpPr>
        <p:spPr>
          <a:xfrm>
            <a:off x="4572000" y="2336686"/>
            <a:ext cx="2099563" cy="27641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12" idx="2"/>
            <a:endCxn id="2" idx="0"/>
          </p:cNvCxnSpPr>
          <p:nvPr/>
        </p:nvCxnSpPr>
        <p:spPr>
          <a:xfrm flipH="1">
            <a:off x="2771800" y="2336686"/>
            <a:ext cx="1800200" cy="27641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 bwMode="auto">
              <a:xfrm>
                <a:off x="71501" y="3579981"/>
                <a:ext cx="4212468" cy="2585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800" b="1" dirty="0" smtClean="0">
                    <a:latin typeface="+mn-lt"/>
                  </a:rPr>
                  <a:t>La proiezione dei punti sperimentali sulla funzione di regressione spiega una parte della variabilità totale dei dati significativamente superiore a quella dovuta al caso?</a:t>
                </a:r>
                <a:endParaRPr lang="it-IT" sz="1800" b="1" dirty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it-IT" sz="1800" b="1" dirty="0">
                    <a:latin typeface="+mn-lt"/>
                  </a:rPr>
                  <a:t>Se sì: la funzione di regressione ha capacità </a:t>
                </a:r>
                <a:r>
                  <a:rPr lang="it-IT" sz="1800" b="1" dirty="0" smtClean="0">
                    <a:latin typeface="+mn-lt"/>
                  </a:rPr>
                  <a:t>esplicative.</a:t>
                </a:r>
                <a:endParaRPr lang="it-IT" sz="1800" b="1" dirty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it-IT" sz="1800" b="1" dirty="0" smtClean="0">
                    <a:latin typeface="+mn-lt"/>
                  </a:rPr>
                  <a:t>Se </a:t>
                </a:r>
                <a:r>
                  <a:rPr lang="it-IT" sz="1800" b="1" dirty="0">
                    <a:latin typeface="+mn-lt"/>
                  </a:rPr>
                  <a:t>no: la </a:t>
                </a:r>
                <a14:m>
                  <m:oMath xmlns:m="http://schemas.openxmlformats.org/officeDocument/2006/math">
                    <m:r>
                      <a:rPr lang="it-IT" sz="1800" b="1" i="1" dirty="0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1800" b="1" dirty="0">
                    <a:latin typeface="+mn-lt"/>
                  </a:rPr>
                  <a:t> non dipende </a:t>
                </a:r>
                <a:r>
                  <a:rPr lang="it-IT" sz="1800" b="1" dirty="0" smtClean="0">
                    <a:latin typeface="+mn-lt"/>
                  </a:rPr>
                  <a:t>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1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1800" b="1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1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1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1800" b="1" i="1" dirty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it-IT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01" y="3579981"/>
                <a:ext cx="4212468" cy="2585323"/>
              </a:xfrm>
              <a:prstGeom prst="rect">
                <a:avLst/>
              </a:prstGeom>
              <a:blipFill rotWithShape="0">
                <a:blip r:embed="rId3"/>
                <a:stretch>
                  <a:fillRect l="-1302" t="-1415" b="-25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2 15"/>
          <p:cNvCxnSpPr>
            <a:stCxn id="2" idx="2"/>
            <a:endCxn id="14" idx="0"/>
          </p:cNvCxnSpPr>
          <p:nvPr/>
        </p:nvCxnSpPr>
        <p:spPr>
          <a:xfrm flipH="1">
            <a:off x="2177735" y="3320988"/>
            <a:ext cx="594065" cy="25899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 bwMode="auto">
              <a:xfrm>
                <a:off x="4572000" y="3579981"/>
                <a:ext cx="4500500" cy="2585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it-IT" sz="1800" b="1" dirty="0" smtClean="0">
                    <a:latin typeface="+mn-lt"/>
                  </a:rPr>
                  <a:t>Ogni singolo coefficiente di regressione coinvolto nell’equazione di regressione è diverso da 0 ?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it-IT" sz="1800" b="1" dirty="0">
                    <a:latin typeface="+mn-lt"/>
                  </a:rPr>
                  <a:t>I coefficienti </a:t>
                </a:r>
                <a:r>
                  <a:rPr lang="it-IT" sz="1800" b="1" u="sng" dirty="0" smtClean="0">
                    <a:latin typeface="+mn-lt"/>
                  </a:rPr>
                  <a:t>diversi da </a:t>
                </a:r>
                <a:r>
                  <a:rPr lang="it-IT" sz="1800" b="1" u="sng" dirty="0">
                    <a:latin typeface="+mn-lt"/>
                  </a:rPr>
                  <a:t>0</a:t>
                </a:r>
                <a:r>
                  <a:rPr lang="it-IT" sz="1800" b="1" dirty="0">
                    <a:latin typeface="+mn-lt"/>
                  </a:rPr>
                  <a:t> indicano che </a:t>
                </a:r>
                <a:r>
                  <a:rPr lang="it-IT" sz="1800" b="1" dirty="0" smtClean="0">
                    <a:latin typeface="+mn-lt"/>
                  </a:rPr>
                  <a:t>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 dirty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18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1800" b="1" dirty="0" smtClean="0">
                    <a:latin typeface="+mn-lt"/>
                  </a:rPr>
                  <a:t> corrispondenti </a:t>
                </a:r>
                <a:r>
                  <a:rPr lang="it-IT" sz="1800" b="1" u="sng" dirty="0">
                    <a:latin typeface="+mn-lt"/>
                  </a:rPr>
                  <a:t>hanno effetto</a:t>
                </a:r>
                <a:r>
                  <a:rPr lang="it-IT" sz="1800" b="1" dirty="0">
                    <a:latin typeface="+mn-lt"/>
                  </a:rPr>
                  <a:t> </a:t>
                </a:r>
                <a:r>
                  <a:rPr lang="it-IT" sz="1800" b="1" dirty="0" smtClean="0">
                    <a:latin typeface="+mn-lt"/>
                  </a:rPr>
                  <a:t>su </a:t>
                </a:r>
                <a14:m>
                  <m:oMath xmlns:m="http://schemas.openxmlformats.org/officeDocument/2006/math">
                    <m:r>
                      <a:rPr lang="it-IT" sz="1800" b="1" i="1" dirty="0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1800" b="1" dirty="0" smtClean="0">
                    <a:latin typeface="+mn-lt"/>
                  </a:rPr>
                  <a:t>.</a:t>
                </a:r>
                <a:r>
                  <a:rPr lang="it-IT" sz="1800" b="1" dirty="0">
                    <a:latin typeface="+mn-lt"/>
                  </a:rPr>
                  <a:t> 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it-IT" sz="1800" b="1" dirty="0">
                    <a:latin typeface="+mn-lt"/>
                  </a:rPr>
                  <a:t>I coefficienti </a:t>
                </a:r>
                <a:r>
                  <a:rPr lang="it-IT" sz="1800" b="1" u="sng" dirty="0" smtClean="0">
                    <a:latin typeface="+mn-lt"/>
                  </a:rPr>
                  <a:t>uguali a </a:t>
                </a:r>
                <a:r>
                  <a:rPr lang="it-IT" sz="1800" b="1" u="sng" dirty="0">
                    <a:latin typeface="+mn-lt"/>
                  </a:rPr>
                  <a:t>0</a:t>
                </a:r>
                <a:r>
                  <a:rPr lang="it-IT" sz="1800" b="1" dirty="0">
                    <a:latin typeface="+mn-lt"/>
                  </a:rPr>
                  <a:t> indicano che le</a:t>
                </a:r>
                <a:r>
                  <a:rPr lang="it-IT" sz="1800" b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 dirty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18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1800" b="1" dirty="0">
                    <a:latin typeface="+mn-lt"/>
                  </a:rPr>
                  <a:t> </a:t>
                </a:r>
                <a:r>
                  <a:rPr lang="it-IT" sz="1800" b="1" dirty="0" smtClean="0">
                    <a:latin typeface="+mn-lt"/>
                  </a:rPr>
                  <a:t>corrispondenti </a:t>
                </a:r>
                <a:r>
                  <a:rPr lang="it-IT" sz="1800" b="1" u="sng" dirty="0" smtClean="0">
                    <a:latin typeface="+mn-lt"/>
                  </a:rPr>
                  <a:t>non </a:t>
                </a:r>
                <a:r>
                  <a:rPr lang="it-IT" sz="1800" b="1" u="sng" dirty="0">
                    <a:latin typeface="+mn-lt"/>
                  </a:rPr>
                  <a:t>hanno effetto</a:t>
                </a:r>
                <a:r>
                  <a:rPr lang="it-IT" sz="1800" b="1" dirty="0">
                    <a:latin typeface="+mn-lt"/>
                  </a:rPr>
                  <a:t> sulla </a:t>
                </a:r>
                <a14:m>
                  <m:oMath xmlns:m="http://schemas.openxmlformats.org/officeDocument/2006/math">
                    <m:r>
                      <a:rPr lang="it-IT" sz="1800" b="1" i="1" dirty="0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1800" b="1" dirty="0" smtClean="0">
                    <a:latin typeface="+mn-lt"/>
                  </a:rPr>
                  <a:t>.</a:t>
                </a:r>
                <a:endParaRPr lang="it-IT" sz="1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3579981"/>
                <a:ext cx="4500500" cy="2585323"/>
              </a:xfrm>
              <a:prstGeom prst="rect">
                <a:avLst/>
              </a:prstGeom>
              <a:blipFill rotWithShape="0">
                <a:blip r:embed="rId4"/>
                <a:stretch>
                  <a:fillRect t="-1415" r="-2575" b="-25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ttore 2 20"/>
          <p:cNvCxnSpPr>
            <a:stCxn id="6" idx="2"/>
            <a:endCxn id="17" idx="0"/>
          </p:cNvCxnSpPr>
          <p:nvPr/>
        </p:nvCxnSpPr>
        <p:spPr>
          <a:xfrm>
            <a:off x="6671563" y="3320988"/>
            <a:ext cx="150687" cy="25899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1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35490" y="964046"/>
            <a:ext cx="387317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Significatività (2/4)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539552" y="1664804"/>
            <a:ext cx="806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Analisi </a:t>
            </a:r>
            <a:r>
              <a:rPr lang="it-IT" sz="2000" b="1" dirty="0">
                <a:solidFill>
                  <a:srgbClr val="FF0000"/>
                </a:solidFill>
                <a:latin typeface="+mn-lt"/>
              </a:rPr>
              <a:t>della varianza della </a:t>
            </a:r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regressione (caso «lineare semplice»)</a:t>
            </a:r>
            <a:endParaRPr lang="it-IT" sz="20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 bwMode="auto">
              <a:xfrm>
                <a:off x="161510" y="2024844"/>
                <a:ext cx="882098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In questo caso </a:t>
                </a:r>
                <a:r>
                  <a:rPr lang="it-IT" sz="2000" dirty="0">
                    <a:latin typeface="+mn-lt"/>
                  </a:rPr>
                  <a:t>si esamina il rapporto tra varianza spiegata dalla regressione e varianza </a:t>
                </a:r>
                <a:r>
                  <a:rPr lang="it-IT" sz="2000" dirty="0" smtClean="0">
                    <a:latin typeface="+mn-lt"/>
                  </a:rPr>
                  <a:t>residua, allo scopo di verificare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.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510" y="2024844"/>
                <a:ext cx="882098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691" t="-5172" r="-1450" b="-1379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 bwMode="auto">
              <a:xfrm>
                <a:off x="116506" y="2866012"/>
                <a:ext cx="8910989" cy="1823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(1,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−2)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𝑣𝑎𝑟𝑖𝑎𝑛𝑧𝑎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𝑠𝑝𝑖𝑒𝑔𝑎𝑡𝑎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𝑑𝑎𝑙𝑙𝑎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𝑟𝑒𝑔𝑟𝑒𝑠𝑠𝑖𝑜𝑛𝑒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𝑣𝑎𝑟𝑖𝑎𝑛𝑧𝑎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𝑟𝑒𝑠𝑖𝑑𝑢𝑎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𝑑𝑒𝑣𝑖𝑎𝑛𝑧𝑎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𝑟𝑒𝑔𝑟𝑒𝑠𝑠𝑖𝑜𝑛𝑒</m:t>
                              </m:r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𝑔𝑑𝑙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𝑟𝑒𝑔𝑟𝑒𝑠𝑠𝑖𝑜𝑛𝑒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𝑑𝑒𝑣𝑖𝑎𝑛𝑧𝑎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𝑒𝑟𝑟𝑜𝑟𝑒</m:t>
                              </m:r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𝑔𝑑𝑙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𝑒𝑟𝑟𝑜𝑟𝑒</m:t>
                              </m:r>
                            </m:den>
                          </m:f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it-IT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it-IT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it-IT" sz="16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it-IT" sz="16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16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sz="16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16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it-IT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it-IT" sz="16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it-IT" sz="16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it-IT" sz="16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it-IT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it-IT" sz="1600" b="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Y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 sz="1600" b="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16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 sz="1600" b="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 sz="1600" b="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16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−2)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it-IT" sz="16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it-IT" sz="16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 sz="1600"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r>
                                        <a:rPr lang="it-IT" sz="16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it-IT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506" y="2866012"/>
                <a:ext cx="8910989" cy="18231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 bwMode="auto">
              <a:xfrm>
                <a:off x="2542602" y="5190291"/>
                <a:ext cx="6493894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i="1" dirty="0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i="1" dirty="0" smtClean="0">
                          <a:latin typeface="Cambria Math" panose="02040503050406030204" pitchFamily="18" charset="0"/>
                        </a:rPr>
                        <m:t>𝑡𝑜𝑡𝑎𝑙𝑖</m:t>
                      </m:r>
                      <m:r>
                        <a:rPr lang="it-IT" sz="16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it-IT" sz="1600" i="1" dirty="0" smtClean="0">
                          <a:latin typeface="Cambria Math" panose="02040503050406030204" pitchFamily="18" charset="0"/>
                        </a:rPr>
                        <m:t>𝑛𝑢𝑚𝑒𝑟𝑜</m:t>
                      </m:r>
                      <m:r>
                        <a:rPr lang="it-IT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i="1" dirty="0" smtClean="0">
                          <a:latin typeface="Cambria Math" panose="02040503050406030204" pitchFamily="18" charset="0"/>
                        </a:rPr>
                        <m:t>𝑑𝑖</m:t>
                      </m:r>
                      <m:r>
                        <a:rPr lang="it-IT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i="1" dirty="0" smtClean="0">
                          <a:latin typeface="Cambria Math" panose="02040503050406030204" pitchFamily="18" charset="0"/>
                        </a:rPr>
                        <m:t>𝑜𝑠𝑠𝑒𝑟𝑣𝑎𝑧𝑖𝑜𝑛𝑖</m:t>
                      </m:r>
                      <m:r>
                        <a:rPr lang="it-IT" sz="1600" i="1" dirty="0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it-IT" sz="160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sz="160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it-IT" sz="1600" dirty="0" smtClean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𝑟𝑒𝑔𝑟𝑒𝑠𝑠𝑖𝑜𝑛𝑒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𝑛𝑢𝑚𝑒𝑟𝑜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𝑑𝑖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𝑝𝑎𝑟𝑎𝑚𝑒𝑡𝑟𝑖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𝑠𝑡𝑖𝑚𝑎𝑟𝑒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−1=2−1=1</m:t>
                      </m:r>
                    </m:oMath>
                  </m:oMathPara>
                </a14:m>
                <a:endParaRPr lang="it-IT" sz="1600" b="0" dirty="0" smtClean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𝑒𝑟𝑟𝑜𝑟𝑒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𝑡𝑜𝑡𝑎𝑙𝑖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𝑟𝑒𝑔𝑟𝑒𝑠𝑠𝑖𝑜𝑛𝑒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it-IT" sz="1600" b="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2602" y="5190291"/>
                <a:ext cx="6493894" cy="830997"/>
              </a:xfrm>
              <a:prstGeom prst="rect">
                <a:avLst/>
              </a:prstGeom>
              <a:blipFill rotWithShape="0">
                <a:blip r:embed="rId5"/>
                <a:stretch>
                  <a:fillRect b="-36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8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35490" y="964046"/>
            <a:ext cx="387317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Significatività (</a:t>
            </a:r>
            <a:r>
              <a:rPr lang="it-IT" altLang="it-IT" sz="3200" b="1" dirty="0">
                <a:latin typeface="+mn-lt"/>
              </a:rPr>
              <a:t>3</a:t>
            </a:r>
            <a:r>
              <a:rPr lang="it-IT" altLang="it-IT" sz="3200" b="1" dirty="0" smtClean="0">
                <a:latin typeface="+mn-lt"/>
              </a:rPr>
              <a:t>/4)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 bwMode="auto">
              <a:xfrm>
                <a:off x="287474" y="1628800"/>
                <a:ext cx="8569053" cy="2584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Se il test F risulta significativo, allora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r>
                  <a:rPr lang="it-IT" sz="2000" dirty="0">
                    <a:latin typeface="+mn-lt"/>
                  </a:rPr>
                  <a:t>, altrimenti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 = 0</m:t>
                    </m:r>
                    <m:r>
                      <a:rPr lang="it-IT" sz="20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it-IT" sz="2000" dirty="0">
                  <a:latin typeface="+mn-lt"/>
                </a:endParaRP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it-IT" sz="2000" dirty="0">
                    <a:latin typeface="+mn-lt"/>
                  </a:rPr>
                  <a:t>Se </a:t>
                </a:r>
                <a14:m>
                  <m:oMath xmlns:m="http://schemas.openxmlformats.org/officeDocument/2006/math"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, allora la </a:t>
                </a:r>
                <a:r>
                  <a:rPr lang="it-IT" sz="2000" dirty="0">
                    <a:latin typeface="+mn-lt"/>
                  </a:rPr>
                  <a:t>varianza dovuta alla regressione e quella d’errore sono stime indipendenti e non viziate dalla variabilità dei </a:t>
                </a:r>
                <a:r>
                  <a:rPr lang="it-IT" sz="2000" dirty="0" smtClean="0">
                    <a:latin typeface="+mn-lt"/>
                  </a:rPr>
                  <a:t>dati.</a:t>
                </a:r>
                <a:endParaRPr lang="it-IT" sz="2000" dirty="0">
                  <a:latin typeface="+mn-lt"/>
                </a:endParaRP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it-IT" sz="2000" dirty="0">
                    <a:latin typeface="+mn-lt"/>
                  </a:rPr>
                  <a:t>Se </a:t>
                </a:r>
                <a14:m>
                  <m:oMath xmlns:m="http://schemas.openxmlformats.org/officeDocument/2006/math"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0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, allora </a:t>
                </a:r>
                <a:r>
                  <a:rPr lang="it-IT" sz="2000" dirty="0">
                    <a:latin typeface="+mn-lt"/>
                  </a:rPr>
                  <a:t>la varianza d’errore è una stima non viziata dalla variabilità dei dati, mentre la varianza dovuta alla regressione è stima di una grandezza </a:t>
                </a:r>
                <a:r>
                  <a:rPr lang="it-IT" sz="2000" dirty="0" smtClean="0">
                    <a:latin typeface="+mn-lt"/>
                  </a:rPr>
                  <a:t>maggiore. Di conseguenza, </a:t>
                </a:r>
                <a:r>
                  <a:rPr lang="it-IT" sz="2000" dirty="0">
                    <a:latin typeface="+mn-lt"/>
                  </a:rPr>
                  <a:t>il rapporto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(1,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sub>
                    </m:sSub>
                  </m:oMath>
                </a14:m>
                <a:r>
                  <a:rPr lang="it-IT" sz="2000" dirty="0" smtClean="0">
                    <a:latin typeface="+mn-lt"/>
                  </a:rPr>
                  <a:t>, </a:t>
                </a:r>
                <a:r>
                  <a:rPr lang="it-IT" sz="2000" dirty="0">
                    <a:latin typeface="+mn-lt"/>
                  </a:rPr>
                  <a:t>è da ritenersi una stima utile alla verifica dell’ipotesi </a:t>
                </a:r>
                <a14:m>
                  <m:oMath xmlns:m="http://schemas.openxmlformats.org/officeDocument/2006/math"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474" y="1628800"/>
                <a:ext cx="8569053" cy="2584105"/>
              </a:xfrm>
              <a:prstGeom prst="rect">
                <a:avLst/>
              </a:prstGeom>
              <a:blipFill rotWithShape="0">
                <a:blip r:embed="rId3"/>
                <a:stretch>
                  <a:fillRect l="-711" t="-1415" r="-1565" b="-30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 bwMode="auto">
              <a:xfrm>
                <a:off x="1691680" y="4481825"/>
                <a:ext cx="7344816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Il test F è anche detto </a:t>
                </a:r>
                <a:r>
                  <a:rPr lang="it-IT" sz="2000" b="1" u="sng" dirty="0" smtClean="0">
                    <a:latin typeface="+mn-lt"/>
                  </a:rPr>
                  <a:t>test di linearità</a:t>
                </a:r>
                <a:r>
                  <a:rPr lang="it-IT" sz="2000" dirty="0" smtClean="0">
                    <a:latin typeface="+mn-lt"/>
                  </a:rPr>
                  <a:t> perché non rifiutare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2000" dirty="0" smtClean="0">
                    <a:latin typeface="+mn-lt"/>
                  </a:rPr>
                  <a:t> significa solo che tra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e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non esiste una relazione di tipo lineare, ma potrebbe esistere una relazione di tipo differente (ad esempio curvilinea di secondo grado o di grado superiore).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4481825"/>
                <a:ext cx="7344816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664" t="-2765" r="-1163" b="-691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ccia a destra 1"/>
          <p:cNvSpPr/>
          <p:nvPr/>
        </p:nvSpPr>
        <p:spPr bwMode="auto">
          <a:xfrm>
            <a:off x="283395" y="4855512"/>
            <a:ext cx="1404156" cy="576064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6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35490" y="964046"/>
            <a:ext cx="387317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Significatività (4/4)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422552" y="1664804"/>
            <a:ext cx="82988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est </a:t>
            </a:r>
            <a:r>
              <a:rPr lang="it-IT" sz="2000" b="1" dirty="0">
                <a:solidFill>
                  <a:srgbClr val="FF0000"/>
                </a:solidFill>
                <a:latin typeface="+mn-lt"/>
              </a:rPr>
              <a:t>dei singoli coefficienti di </a:t>
            </a:r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regressione (caso «lineare semplice»)</a:t>
            </a:r>
            <a:endParaRPr lang="it-IT" sz="20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 bwMode="auto">
              <a:xfrm>
                <a:off x="195619" y="2180897"/>
                <a:ext cx="552382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1. Test t sull’errore standard della pendenza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619" y="2180897"/>
                <a:ext cx="5523820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104" t="-10769" b="-261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 bwMode="auto">
              <a:xfrm>
                <a:off x="578393" y="3272247"/>
                <a:ext cx="7233967" cy="1524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𝐸𝑟𝑟𝑜𝑟𝑒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𝑆𝑡𝑎𝑛𝑑𝑎𝑟𝑑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nary>
                                <m:naryPr>
                                  <m:chr m:val="∑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nary>
                            </m:num>
                            <m:den>
                              <m:d>
                                <m:d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nary>
                                <m:naryPr>
                                  <m:chr m:val="∑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it-IT" sz="2000" b="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it-IT" sz="2000" b="0" dirty="0" smtClean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393" y="3272247"/>
                <a:ext cx="7233967" cy="1524905"/>
              </a:xfrm>
              <a:prstGeom prst="rect">
                <a:avLst/>
              </a:prstGeom>
              <a:blipFill rotWithShape="0">
                <a:blip r:embed="rId4"/>
                <a:stretch>
                  <a:fillRect l="-1685" b="-64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 bwMode="auto">
              <a:xfrm>
                <a:off x="503548" y="2533955"/>
                <a:ext cx="6012543" cy="584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Statistica di test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𝐸𝑟𝑟𝑜𝑟𝑒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𝑆𝑡𝑎𝑛𝑑𝑎𝑟𝑑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548" y="2533955"/>
                <a:ext cx="6012543" cy="584327"/>
              </a:xfrm>
              <a:prstGeom prst="rect">
                <a:avLst/>
              </a:prstGeom>
              <a:blipFill rotWithShape="0">
                <a:blip r:embed="rId5"/>
                <a:stretch>
                  <a:fillRect l="-11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 bwMode="auto">
              <a:xfrm>
                <a:off x="200308" y="4973106"/>
                <a:ext cx="546290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2. Test t sull’errore standard dell’intercetta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308" y="4973106"/>
                <a:ext cx="5462906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228" t="-10769" b="-261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 bwMode="auto">
              <a:xfrm>
                <a:off x="503548" y="5373216"/>
                <a:ext cx="838893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Esiste un test t del tutto analogo 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2000" dirty="0" smtClean="0">
                    <a:latin typeface="+mn-lt"/>
                  </a:rPr>
                  <a:t>, il quale però è solitamente meno importante e perciò di scarso interesse.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548" y="5373216"/>
                <a:ext cx="8388932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799" t="-5128" b="-1282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488552" y="964046"/>
                <a:ext cx="8167044" cy="5959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altLang="it-IT" sz="3200" b="1" dirty="0" smtClean="0">
                    <a:latin typeface="+mn-lt"/>
                  </a:rPr>
                  <a:t>Il coefficiente di determinazione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altLang="it-IT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it-IT" sz="32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t-IT" altLang="it-IT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altLang="it-IT" sz="3200" b="1" dirty="0" smtClean="0">
                    <a:latin typeface="+mn-lt"/>
                  </a:rPr>
                  <a:t> (1/2)</a:t>
                </a:r>
                <a:endParaRPr lang="it-IT" altLang="it-IT" sz="3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552" y="964046"/>
                <a:ext cx="8167044" cy="595932"/>
              </a:xfrm>
              <a:prstGeom prst="rect">
                <a:avLst/>
              </a:prstGeom>
              <a:blipFill rotWithShape="0">
                <a:blip r:embed="rId3"/>
                <a:stretch>
                  <a:fillRect l="-1341" t="-10000" r="-1341" b="-310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 bwMode="auto">
              <a:xfrm>
                <a:off x="71754" y="1636340"/>
                <a:ext cx="9000492" cy="1483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800" dirty="0" smtClean="0">
                    <a:latin typeface="+mn-lt"/>
                  </a:rPr>
                  <a:t>Allo scopo di dare un giudizio complessivo sulla qualità (o descrivere la capacità predittiva o quantificare la «bontà») di una regressione </a:t>
                </a:r>
                <a:r>
                  <a:rPr lang="it-IT" sz="1800" dirty="0">
                    <a:latin typeface="+mn-lt"/>
                  </a:rPr>
                  <a:t>si usa il </a:t>
                </a:r>
                <a:r>
                  <a:rPr lang="it-IT" sz="1800" b="1" u="sng" dirty="0">
                    <a:latin typeface="+mn-lt"/>
                  </a:rPr>
                  <a:t>coefficiente </a:t>
                </a:r>
                <a:r>
                  <a:rPr lang="it-IT" sz="1800" b="1" u="sng" dirty="0" smtClean="0">
                    <a:latin typeface="+mn-lt"/>
                  </a:rPr>
                  <a:t>di determinazione</a:t>
                </a:r>
                <a:r>
                  <a:rPr lang="it-IT" sz="1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1" i="1" u="sng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1800" b="1" i="1" u="sng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1800" dirty="0" smtClean="0">
                    <a:latin typeface="+mn-lt"/>
                  </a:rPr>
                  <a:t>. </a:t>
                </a:r>
                <a:r>
                  <a:rPr lang="it-IT" sz="1800" dirty="0">
                    <a:latin typeface="+mn-lt"/>
                  </a:rPr>
                  <a:t>Tale coefficiente, che è dato dal rapporto tra la devianza </a:t>
                </a:r>
                <a:r>
                  <a:rPr lang="it-IT" sz="1800" dirty="0" smtClean="0">
                    <a:latin typeface="+mn-lt"/>
                  </a:rPr>
                  <a:t>esplicata dalla </a:t>
                </a:r>
                <a:r>
                  <a:rPr lang="it-IT" sz="1800" dirty="0">
                    <a:latin typeface="+mn-lt"/>
                  </a:rPr>
                  <a:t>funzione di regressione e la devianza totale della </a:t>
                </a: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1800" dirty="0">
                    <a:latin typeface="+mn-lt"/>
                  </a:rPr>
                  <a:t>, nel caso della </a:t>
                </a:r>
                <a:r>
                  <a:rPr lang="it-IT" sz="1800" dirty="0" smtClean="0">
                    <a:latin typeface="+mn-lt"/>
                  </a:rPr>
                  <a:t>regressione lineare, </a:t>
                </a:r>
                <a:r>
                  <a:rPr lang="it-IT" sz="1800" dirty="0">
                    <a:latin typeface="+mn-lt"/>
                  </a:rPr>
                  <a:t>è il quadrato del coefficiente di </a:t>
                </a:r>
                <a:r>
                  <a:rPr lang="it-IT" sz="1800" dirty="0" smtClean="0">
                    <a:latin typeface="+mn-lt"/>
                  </a:rPr>
                  <a:t>correlazione di </a:t>
                </a:r>
                <a:r>
                  <a:rPr lang="it-IT" sz="1800" dirty="0" err="1" smtClean="0">
                    <a:latin typeface="+mn-lt"/>
                  </a:rPr>
                  <a:t>Pearson</a:t>
                </a:r>
                <a:r>
                  <a:rPr lang="it-IT" sz="1800" dirty="0" smtClean="0">
                    <a:latin typeface="+mn-lt"/>
                  </a:rPr>
                  <a:t>.</a:t>
                </a:r>
                <a:endParaRPr lang="it-IT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54" y="1636340"/>
                <a:ext cx="9000492" cy="1483548"/>
              </a:xfrm>
              <a:prstGeom prst="rect">
                <a:avLst/>
              </a:prstGeom>
              <a:blipFill rotWithShape="0">
                <a:blip r:embed="rId4"/>
                <a:stretch>
                  <a:fillRect l="-610" t="-2459" b="-49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 bwMode="auto">
              <a:xfrm>
                <a:off x="66784" y="3139895"/>
                <a:ext cx="839364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800" dirty="0" smtClean="0">
                    <a:latin typeface="+mn-lt"/>
                  </a:rPr>
                  <a:t>Dal momento </a:t>
                </a:r>
                <a:r>
                  <a:rPr lang="it-IT" sz="1800" dirty="0">
                    <a:latin typeface="+mn-lt"/>
                  </a:rPr>
                  <a:t>che </a:t>
                </a:r>
                <a:r>
                  <a:rPr lang="it-IT" sz="1800" dirty="0" smtClean="0">
                    <a:latin typeface="+mn-lt"/>
                  </a:rPr>
                  <a:t>la </a:t>
                </a:r>
                <a:r>
                  <a:rPr lang="it-IT" sz="1800" b="1" dirty="0">
                    <a:solidFill>
                      <a:srgbClr val="FF0000"/>
                    </a:solidFill>
                    <a:latin typeface="+mn-lt"/>
                  </a:rPr>
                  <a:t>variazione </a:t>
                </a:r>
                <a:r>
                  <a:rPr lang="it-IT" sz="1800" b="1" dirty="0" smtClean="0">
                    <a:solidFill>
                      <a:srgbClr val="FF0000"/>
                    </a:solidFill>
                    <a:latin typeface="+mn-lt"/>
                  </a:rPr>
                  <a:t>totale</a:t>
                </a:r>
                <a:r>
                  <a:rPr lang="it-IT" sz="1800" dirty="0" smtClean="0">
                    <a:latin typeface="+mn-lt"/>
                  </a:rPr>
                  <a:t> </a:t>
                </a:r>
                <a:r>
                  <a:rPr lang="it-IT" sz="1800" dirty="0">
                    <a:latin typeface="+mn-lt"/>
                  </a:rPr>
                  <a:t>nei dati </a:t>
                </a: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1800" dirty="0" smtClean="0">
                    <a:latin typeface="+mn-lt"/>
                  </a:rPr>
                  <a:t> </a:t>
                </a:r>
                <a:r>
                  <a:rPr lang="it-IT" sz="1800" b="1" dirty="0" smtClean="0">
                    <a:solidFill>
                      <a:srgbClr val="00B050"/>
                    </a:solidFill>
                    <a:latin typeface="+mn-lt"/>
                  </a:rPr>
                  <a:t>in </a:t>
                </a:r>
                <a:r>
                  <a:rPr lang="it-IT" sz="1800" b="1" dirty="0">
                    <a:solidFill>
                      <a:srgbClr val="00B050"/>
                    </a:solidFill>
                    <a:latin typeface="+mn-lt"/>
                  </a:rPr>
                  <a:t>parte</a:t>
                </a:r>
                <a:r>
                  <a:rPr lang="it-IT" sz="1800" dirty="0">
                    <a:latin typeface="+mn-lt"/>
                  </a:rPr>
                  <a:t> è </a:t>
                </a:r>
                <a:r>
                  <a:rPr lang="it-IT" sz="1800" b="1" dirty="0">
                    <a:solidFill>
                      <a:srgbClr val="00B050"/>
                    </a:solidFill>
                    <a:latin typeface="+mn-lt"/>
                  </a:rPr>
                  <a:t>spiegata dalla </a:t>
                </a:r>
                <a:r>
                  <a:rPr lang="it-IT" sz="1800" b="1" dirty="0" smtClean="0">
                    <a:solidFill>
                      <a:srgbClr val="00B050"/>
                    </a:solidFill>
                    <a:latin typeface="+mn-lt"/>
                  </a:rPr>
                  <a:t>regressione</a:t>
                </a:r>
                <a:r>
                  <a:rPr lang="it-IT" sz="1800" dirty="0" smtClean="0">
                    <a:latin typeface="+mn-lt"/>
                  </a:rPr>
                  <a:t> ed </a:t>
                </a:r>
                <a:r>
                  <a:rPr lang="it-IT" sz="1800" b="1" dirty="0">
                    <a:solidFill>
                      <a:srgbClr val="0070C0"/>
                    </a:solidFill>
                    <a:latin typeface="+mn-lt"/>
                  </a:rPr>
                  <a:t>in parte non</a:t>
                </a:r>
                <a:r>
                  <a:rPr lang="it-IT" sz="1800" dirty="0">
                    <a:latin typeface="+mn-lt"/>
                  </a:rPr>
                  <a:t> è </a:t>
                </a:r>
                <a:r>
                  <a:rPr lang="it-IT" sz="1800" b="1" dirty="0">
                    <a:solidFill>
                      <a:srgbClr val="0070C0"/>
                    </a:solidFill>
                    <a:latin typeface="+mn-lt"/>
                  </a:rPr>
                  <a:t>spiegata dalla regressione</a:t>
                </a:r>
                <a:r>
                  <a:rPr lang="it-IT" sz="1800" dirty="0">
                    <a:latin typeface="+mn-lt"/>
                  </a:rPr>
                  <a:t> (</a:t>
                </a:r>
                <a:r>
                  <a:rPr lang="it-IT" sz="1800" b="1" dirty="0">
                    <a:solidFill>
                      <a:srgbClr val="0070C0"/>
                    </a:solidFill>
                    <a:latin typeface="+mn-lt"/>
                  </a:rPr>
                  <a:t>variazione residua</a:t>
                </a:r>
                <a:r>
                  <a:rPr lang="it-IT" sz="1800" dirty="0" smtClean="0">
                    <a:latin typeface="+mn-lt"/>
                  </a:rPr>
                  <a:t>)</a:t>
                </a:r>
                <a:endParaRPr lang="it-IT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84" y="3139895"/>
                <a:ext cx="8393648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654" t="-5660" r="-145" b="-132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1983375" y="3827269"/>
                <a:ext cx="5177251" cy="963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p>
                            <m:sSupPr>
                              <m:ctrlPr>
                                <a:rPr lang="it-IT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it-IT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it-IT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t-IT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it-IT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p>
                            <m:sSupPr>
                              <m:ctrlPr>
                                <a:rPr lang="it-IT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0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it-IT" sz="2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t-IT" sz="20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it-IT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it-IT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p>
                            <m:sSupPr>
                              <m:ctrlPr>
                                <a:rPr lang="it-IT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it-IT" sz="20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0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it-IT" sz="2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it-IT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sz="2000" b="1" dirty="0"/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75" y="3827269"/>
                <a:ext cx="5177251" cy="9638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/>
          <p:cNvSpPr txBox="1"/>
          <p:nvPr/>
        </p:nvSpPr>
        <p:spPr bwMode="auto">
          <a:xfrm>
            <a:off x="66784" y="4855419"/>
            <a:ext cx="94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 smtClean="0">
                <a:latin typeface="+mn-lt"/>
              </a:rPr>
              <a:t>risulta:</a:t>
            </a:r>
            <a:endParaRPr lang="it-IT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/>
              <p:cNvSpPr/>
              <p:nvPr/>
            </p:nvSpPr>
            <p:spPr>
              <a:xfrm>
                <a:off x="475622" y="5303433"/>
                <a:ext cx="8192756" cy="825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𝒅𝒆𝒗𝒊𝒂𝒏𝒛𝒂</m:t>
                        </m:r>
                        <m:r>
                          <a:rPr lang="it-IT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𝒔𝒑𝒊𝒆𝒈𝒂𝒕𝒂</m:t>
                        </m:r>
                      </m:num>
                      <m:den>
                        <m:r>
                          <a:rPr lang="it-I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𝒅𝒆𝒗𝒊𝒂𝒏𝒛𝒂</m:t>
                        </m:r>
                        <m:r>
                          <a:rPr lang="it-I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𝒕𝒐𝒕𝒂𝒍𝒆</m:t>
                        </m:r>
                      </m:den>
                    </m:f>
                    <m:r>
                      <a:rPr lang="it-I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it-IT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it-IT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it-IT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p>
                          <m:e>
                            <m:sSup>
                              <m:sSupPr>
                                <m:ctrlPr>
                                  <a:rPr lang="it-IT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it-IT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b="1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𝒀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it-IT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it-IT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it-IT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it-IT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it-IT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it-IT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p>
                          <m:e>
                            <m:sSup>
                              <m:sSupPr>
                                <m:ctrlPr>
                                  <a:rPr lang="it-IT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it-IT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it-IT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it-IT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it-IT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it-IT" dirty="0" smtClean="0">
                    <a:latin typeface="+mn-lt"/>
                  </a:rPr>
                  <a:t>, dove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 smtClean="0">
                    <a:latin typeface="+mn-lt"/>
                  </a:rPr>
                  <a:t> varia tra 0 e 1.</a:t>
                </a:r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Rettango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22" y="5303433"/>
                <a:ext cx="8192756" cy="825867"/>
              </a:xfrm>
              <a:prstGeom prst="rect">
                <a:avLst/>
              </a:prstGeom>
              <a:blipFill rotWithShape="0">
                <a:blip r:embed="rId7"/>
                <a:stretch>
                  <a:fillRect r="-1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1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488552" y="964046"/>
                <a:ext cx="8167044" cy="5959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altLang="it-IT" sz="3200" b="1" dirty="0" smtClean="0">
                    <a:latin typeface="+mn-lt"/>
                  </a:rPr>
                  <a:t>Il coefficiente di determinazione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altLang="it-IT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it-IT" sz="32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t-IT" altLang="it-IT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altLang="it-IT" sz="3200" b="1" dirty="0" smtClean="0">
                    <a:latin typeface="+mn-lt"/>
                  </a:rPr>
                  <a:t> (2/2)</a:t>
                </a:r>
                <a:endParaRPr lang="it-IT" altLang="it-IT" sz="3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552" y="964046"/>
                <a:ext cx="8167044" cy="595932"/>
              </a:xfrm>
              <a:prstGeom prst="rect">
                <a:avLst/>
              </a:prstGeom>
              <a:blipFill rotWithShape="0">
                <a:blip r:embed="rId3"/>
                <a:stretch>
                  <a:fillRect l="-1341" t="-10000" r="-1341" b="-310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 bwMode="auto">
              <a:xfrm>
                <a:off x="35750" y="1700808"/>
                <a:ext cx="9072500" cy="4270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800" dirty="0" smtClean="0">
                    <a:latin typeface="+mn-lt"/>
                  </a:rPr>
                  <a:t>Il coefficiente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800" dirty="0">
                    <a:latin typeface="+mn-lt"/>
                  </a:rPr>
                  <a:t> tende a </a:t>
                </a:r>
                <a:r>
                  <a:rPr lang="it-IT" sz="2800" dirty="0" smtClean="0">
                    <a:latin typeface="+mn-lt"/>
                  </a:rPr>
                  <a:t>sovrastimare il </a:t>
                </a:r>
                <a:r>
                  <a:rPr lang="it-IT" sz="2800" dirty="0">
                    <a:latin typeface="+mn-lt"/>
                  </a:rPr>
                  <a:t>vero valore della </a:t>
                </a:r>
                <a:r>
                  <a:rPr lang="it-IT" sz="2800" dirty="0" smtClean="0">
                    <a:latin typeface="+mn-lt"/>
                  </a:rPr>
                  <a:t>popolazione </a:t>
                </a:r>
                <a:r>
                  <a:rPr lang="it-IT" sz="2800" dirty="0">
                    <a:latin typeface="+mn-lt"/>
                  </a:rPr>
                  <a:t>molto </a:t>
                </a:r>
                <a:r>
                  <a:rPr lang="it-IT" sz="2800" dirty="0" smtClean="0">
                    <a:latin typeface="+mn-lt"/>
                  </a:rPr>
                  <a:t>gravemente, </a:t>
                </a:r>
                <a:r>
                  <a:rPr lang="it-IT" sz="2800" dirty="0">
                    <a:latin typeface="+mn-lt"/>
                  </a:rPr>
                  <a:t>quando il numero di dati </a:t>
                </a:r>
                <a:r>
                  <a:rPr lang="it-IT" sz="2800" dirty="0" smtClean="0">
                    <a:latin typeface="+mn-lt"/>
                  </a:rPr>
                  <a:t>del campione </a:t>
                </a:r>
                <a:r>
                  <a:rPr lang="it-IT" sz="2800" dirty="0">
                    <a:latin typeface="+mn-lt"/>
                  </a:rPr>
                  <a:t>è ridotto. Converrebbe </a:t>
                </a:r>
                <a:r>
                  <a:rPr lang="it-IT" sz="2800" dirty="0" smtClean="0">
                    <a:latin typeface="+mn-lt"/>
                  </a:rPr>
                  <a:t>utilizzare, soprattutto in questi casi, </a:t>
                </a:r>
                <a:r>
                  <a:rPr lang="it-IT" sz="2800" dirty="0">
                    <a:latin typeface="+mn-lt"/>
                  </a:rPr>
                  <a:t>il cosiddetto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800" b="1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 u="sng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800" b="1" i="1" u="sng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800" b="1" u="sng" dirty="0">
                    <a:latin typeface="+mn-lt"/>
                  </a:rPr>
                  <a:t> </a:t>
                </a:r>
                <a:r>
                  <a:rPr lang="it-IT" sz="2800" b="1" u="sng" dirty="0" smtClean="0">
                    <a:latin typeface="+mn-lt"/>
                  </a:rPr>
                  <a:t>aggiustato</a:t>
                </a:r>
                <a:r>
                  <a:rPr lang="it-IT" sz="2800" dirty="0">
                    <a:latin typeface="+mn-lt"/>
                  </a:rPr>
                  <a:t>, che riduce notevolmente questo problema</a:t>
                </a:r>
                <a:r>
                  <a:rPr lang="it-IT" sz="2800" dirty="0" smtClean="0">
                    <a:latin typeface="+mn-lt"/>
                  </a:rPr>
                  <a:t>: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𝑎𝑑𝑗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it-IT" sz="2800" dirty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it-IT" sz="2800" dirty="0" smtClean="0">
                    <a:latin typeface="+mn-lt"/>
                  </a:rPr>
                  <a:t>dove </a:t>
                </a:r>
                <a14:m>
                  <m:oMath xmlns:m="http://schemas.openxmlformats.org/officeDocument/2006/math">
                    <m:r>
                      <a:rPr lang="it-IT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sz="2800" dirty="0">
                    <a:latin typeface="+mn-lt"/>
                  </a:rPr>
                  <a:t> è il numero di </a:t>
                </a:r>
                <a:r>
                  <a:rPr lang="it-IT" sz="2800" dirty="0" smtClean="0">
                    <a:latin typeface="+mn-lt"/>
                  </a:rPr>
                  <a:t>dati </a:t>
                </a:r>
                <a:r>
                  <a:rPr lang="it-IT" sz="2800" dirty="0">
                    <a:latin typeface="+mn-lt"/>
                  </a:rPr>
                  <a:t>e </a:t>
                </a:r>
                <a14:m>
                  <m:oMath xmlns:m="http://schemas.openxmlformats.org/officeDocument/2006/math">
                    <m:r>
                      <a:rPr lang="it-IT" sz="2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it-IT" sz="2800" dirty="0">
                    <a:latin typeface="+mn-lt"/>
                  </a:rPr>
                  <a:t> il numero di </a:t>
                </a:r>
                <a:r>
                  <a:rPr lang="it-IT" sz="2800" dirty="0" smtClean="0">
                    <a:latin typeface="+mn-lt"/>
                  </a:rPr>
                  <a:t>variabili indipendenti </a:t>
                </a:r>
                <a:r>
                  <a:rPr lang="it-IT" sz="2800" dirty="0">
                    <a:latin typeface="+mn-lt"/>
                  </a:rPr>
                  <a:t>(1 nel caso della regressione lineare</a:t>
                </a:r>
                <a:r>
                  <a:rPr lang="it-IT" sz="2800" dirty="0" smtClean="0">
                    <a:latin typeface="+mn-lt"/>
                  </a:rPr>
                  <a:t>).</a:t>
                </a:r>
                <a:endParaRPr lang="it-IT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50" y="1700808"/>
                <a:ext cx="9072500" cy="4270849"/>
              </a:xfrm>
              <a:prstGeom prst="rect">
                <a:avLst/>
              </a:prstGeom>
              <a:blipFill rotWithShape="0">
                <a:blip r:embed="rId4"/>
                <a:stretch>
                  <a:fillRect l="-1411" t="-1284" r="-2218" b="-299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3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Correlazione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51813" y="964046"/>
            <a:ext cx="264046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Introduzione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 bwMode="auto">
          <a:xfrm>
            <a:off x="314654" y="1700808"/>
            <a:ext cx="851469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smtClean="0">
                <a:latin typeface="+mn-lt"/>
              </a:rPr>
              <a:t>Immaginiamo di voler analizzare la </a:t>
            </a:r>
            <a:r>
              <a:rPr lang="it-IT" b="1" u="sng" dirty="0" smtClean="0">
                <a:latin typeface="+mn-lt"/>
              </a:rPr>
              <a:t>variazione congiunta di due variabili quantitative</a:t>
            </a:r>
            <a:r>
              <a:rPr lang="it-IT" dirty="0" smtClean="0">
                <a:latin typeface="+mn-lt"/>
              </a:rPr>
              <a:t>, </a:t>
            </a:r>
            <a:r>
              <a:rPr lang="it-IT" dirty="0">
                <a:latin typeface="+mn-lt"/>
              </a:rPr>
              <a:t>cioè come si comporta una variabile man mano che l’altra </a:t>
            </a:r>
            <a:r>
              <a:rPr lang="it-IT" dirty="0" smtClean="0">
                <a:latin typeface="+mn-lt"/>
              </a:rPr>
              <a:t>cambia di valore.</a:t>
            </a:r>
          </a:p>
          <a:p>
            <a:pPr>
              <a:spcBef>
                <a:spcPct val="50000"/>
              </a:spcBef>
            </a:pPr>
            <a:r>
              <a:rPr lang="it-IT" dirty="0" smtClean="0">
                <a:latin typeface="+mn-lt"/>
              </a:rPr>
              <a:t>La </a:t>
            </a:r>
            <a:r>
              <a:rPr lang="it-IT" dirty="0">
                <a:latin typeface="+mn-lt"/>
              </a:rPr>
              <a:t>giusta tecnica da </a:t>
            </a:r>
            <a:r>
              <a:rPr lang="it-IT" dirty="0" smtClean="0">
                <a:latin typeface="+mn-lt"/>
              </a:rPr>
              <a:t>utilizzare in questo caso è l’</a:t>
            </a:r>
            <a:r>
              <a:rPr lang="it-IT" b="1" u="sng" dirty="0" smtClean="0">
                <a:latin typeface="+mn-lt"/>
              </a:rPr>
              <a:t>analisi della correlazione</a:t>
            </a:r>
            <a:r>
              <a:rPr lang="it-IT" dirty="0" smtClean="0">
                <a:latin typeface="+mn-lt"/>
              </a:rPr>
              <a:t>, poiché essa consente di stimare l’intensità dell’associazione tra due variabili.</a:t>
            </a:r>
          </a:p>
          <a:p>
            <a:pPr>
              <a:spcBef>
                <a:spcPct val="50000"/>
              </a:spcBef>
            </a:pPr>
            <a:r>
              <a:rPr lang="it-IT" dirty="0" smtClean="0">
                <a:latin typeface="+mn-lt"/>
              </a:rPr>
              <a:t>Il </a:t>
            </a:r>
            <a:r>
              <a:rPr lang="it-IT" b="1" u="sng" dirty="0" smtClean="0">
                <a:latin typeface="+mn-lt"/>
              </a:rPr>
              <a:t>caso più semplice</a:t>
            </a:r>
            <a:r>
              <a:rPr lang="it-IT" dirty="0" smtClean="0">
                <a:latin typeface="+mn-lt"/>
              </a:rPr>
              <a:t> è quello dell’analisi della </a:t>
            </a:r>
            <a:r>
              <a:rPr lang="it-IT" b="1" u="sng" dirty="0" smtClean="0">
                <a:latin typeface="+mn-lt"/>
              </a:rPr>
              <a:t>correlazione lineare</a:t>
            </a:r>
            <a:r>
              <a:rPr lang="it-IT" dirty="0" smtClean="0">
                <a:latin typeface="+mn-lt"/>
              </a:rPr>
              <a:t>, attraverso la quale è possibile quantificare il grado di associazione tra due variabili, che si ipotizzano variare congiuntamente secondo una </a:t>
            </a:r>
            <a:r>
              <a:rPr lang="it-IT" b="1" u="sng" dirty="0" smtClean="0">
                <a:latin typeface="+mn-lt"/>
              </a:rPr>
              <a:t>relazione lineare</a:t>
            </a:r>
            <a:r>
              <a:rPr lang="it-IT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4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10478" y="964046"/>
            <a:ext cx="7523214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Limiti fiduciali di una predizione (1/6)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 bwMode="auto">
              <a:xfrm>
                <a:off x="458302" y="1628800"/>
                <a:ext cx="8227397" cy="1785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Se si </a:t>
                </a:r>
                <a:r>
                  <a:rPr lang="it-IT" sz="2000" dirty="0">
                    <a:latin typeface="+mn-lt"/>
                  </a:rPr>
                  <a:t>vuole prevedere un valore incognito di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2000" dirty="0">
                    <a:latin typeface="+mn-lt"/>
                  </a:rPr>
                  <a:t> in corrispondenza di un qualsiasi valore di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, allora la </a:t>
                </a:r>
                <a:r>
                  <a:rPr lang="it-IT" sz="2000" dirty="0">
                    <a:latin typeface="+mn-lt"/>
                  </a:rPr>
                  <a:t>stima </a:t>
                </a:r>
                <a:r>
                  <a:rPr lang="it-IT" sz="2000" dirty="0" smtClean="0">
                    <a:latin typeface="+mn-lt"/>
                  </a:rPr>
                  <a:t>puntuale ovvia è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20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000" i="1" dirty="0" err="1">
                        <a:latin typeface="Cambria Math" panose="02040503050406030204" pitchFamily="18" charset="0"/>
                      </a:rPr>
                      <m:t>𝑏𝑋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.</a:t>
                </a:r>
                <a:endParaRPr lang="it-IT" sz="2000" dirty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Le stime </a:t>
                </a:r>
                <a:r>
                  <a:rPr lang="it-IT" sz="2000" dirty="0">
                    <a:latin typeface="+mn-lt"/>
                  </a:rPr>
                  <a:t>per intervalli </a:t>
                </a:r>
                <a:r>
                  <a:rPr lang="it-IT" sz="2000" dirty="0" smtClean="0">
                    <a:latin typeface="+mn-lt"/>
                  </a:rPr>
                  <a:t>possono invece essere </a:t>
                </a:r>
                <a:r>
                  <a:rPr lang="it-IT" sz="2000" dirty="0">
                    <a:latin typeface="+mn-lt"/>
                  </a:rPr>
                  <a:t>più </a:t>
                </a:r>
                <a:r>
                  <a:rPr lang="it-IT" sz="2000" dirty="0" smtClean="0">
                    <a:latin typeface="+mn-lt"/>
                  </a:rPr>
                  <a:t>interessanti, </a:t>
                </a:r>
                <a:r>
                  <a:rPr lang="it-IT" sz="2000" dirty="0">
                    <a:latin typeface="+mn-lt"/>
                  </a:rPr>
                  <a:t>in quanto </a:t>
                </a:r>
                <a:r>
                  <a:rPr lang="it-IT" sz="2000" dirty="0" smtClean="0">
                    <a:latin typeface="+mn-lt"/>
                  </a:rPr>
                  <a:t>forniscono un’indicazione </a:t>
                </a:r>
                <a:r>
                  <a:rPr lang="it-IT" sz="2000" dirty="0">
                    <a:latin typeface="+mn-lt"/>
                  </a:rPr>
                  <a:t>delle possibilità di usare l’equazione di regressione </a:t>
                </a:r>
                <a:r>
                  <a:rPr lang="it-IT" sz="2000" dirty="0" smtClean="0">
                    <a:latin typeface="+mn-lt"/>
                  </a:rPr>
                  <a:t>a </a:t>
                </a:r>
                <a:r>
                  <a:rPr lang="it-IT" sz="2000" dirty="0">
                    <a:latin typeface="+mn-lt"/>
                  </a:rPr>
                  <a:t>fini previsionali (es. taratura </a:t>
                </a:r>
                <a:r>
                  <a:rPr lang="it-IT" sz="2000" dirty="0" smtClean="0">
                    <a:latin typeface="+mn-lt"/>
                  </a:rPr>
                  <a:t>degli strumenti).</a:t>
                </a:r>
                <a:endParaRPr lang="it-IT" sz="2000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302" y="1628800"/>
                <a:ext cx="8227397" cy="1785104"/>
              </a:xfrm>
              <a:prstGeom prst="rect">
                <a:avLst/>
              </a:prstGeom>
              <a:blipFill rotWithShape="0">
                <a:blip r:embed="rId3"/>
                <a:stretch>
                  <a:fillRect l="-741" t="-2048" r="-1556" b="-47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 bwMode="auto">
          <a:xfrm>
            <a:off x="6646861" y="5390636"/>
            <a:ext cx="228162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 smtClean="0">
                <a:solidFill>
                  <a:srgbClr val="FF0000"/>
                </a:solidFill>
                <a:latin typeface="+mn-lt"/>
              </a:rPr>
              <a:t>Intervalli di previsione del coefficiente angolare e dell’intercetta.</a:t>
            </a:r>
            <a:endParaRPr lang="it-IT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5868144" y="5733256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 bwMode="auto">
              <a:xfrm>
                <a:off x="503821" y="3861048"/>
                <a:ext cx="8227397" cy="2286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1. Se indichiamo con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e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l’intercetta e il coefficiente angolare della popolazione, è possibile stimarne gli intervalli fiduciali con una confidenza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it-IT" sz="2000" dirty="0" smtClean="0">
                    <a:latin typeface="+mn-lt"/>
                  </a:rPr>
                  <a:t>. A partire dai valori campionari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e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e dalle loro deviazioni standard, possiamo infatti utilizzare la distribuzione t con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</a:t>
                </a:r>
                <a:r>
                  <a:rPr lang="it-IT" sz="2000" dirty="0" err="1" smtClean="0">
                    <a:latin typeface="+mn-lt"/>
                  </a:rPr>
                  <a:t>gdl</a:t>
                </a:r>
                <a:r>
                  <a:rPr lang="it-IT" sz="2000" dirty="0" smtClean="0">
                    <a:latin typeface="+mn-lt"/>
                  </a:rPr>
                  <a:t> e ottenere: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it-IT" sz="2000" dirty="0" smtClean="0">
                  <a:latin typeface="+mn-lt"/>
                  <a:ea typeface="Cambria Math" panose="02040503050406030204" pitchFamily="18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821" y="3861048"/>
                <a:ext cx="8227397" cy="2286395"/>
              </a:xfrm>
              <a:prstGeom prst="rect">
                <a:avLst/>
              </a:prstGeom>
              <a:blipFill rotWithShape="0">
                <a:blip r:embed="rId4"/>
                <a:stretch>
                  <a:fillRect l="-815" t="-1600" r="-1408" b="-298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ccia in giù 5"/>
          <p:cNvSpPr/>
          <p:nvPr/>
        </p:nvSpPr>
        <p:spPr bwMode="auto">
          <a:xfrm>
            <a:off x="4265966" y="3413904"/>
            <a:ext cx="612068" cy="44714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0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10478" y="964046"/>
            <a:ext cx="7523214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Limiti fiduciali di una predizione (2/6)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6" name="Freccia in giù 5"/>
          <p:cNvSpPr/>
          <p:nvPr/>
        </p:nvSpPr>
        <p:spPr bwMode="auto">
          <a:xfrm>
            <a:off x="4265966" y="1589909"/>
            <a:ext cx="612068" cy="44714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 bwMode="auto">
              <a:xfrm>
                <a:off x="197514" y="2057961"/>
                <a:ext cx="8748972" cy="3804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600" dirty="0" smtClean="0">
                    <a:latin typeface="+mn-lt"/>
                  </a:rPr>
                  <a:t>2. Un secondo caso di stima degli intervalli di confidenza riguarda il valor medio di </a:t>
                </a:r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1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i="1" dirty="0" smtClean="0">
                        <a:latin typeface="Cambria Math" panose="02040503050406030204" pitchFamily="18" charset="0"/>
                      </a:rPr>
                      <m:t>𝑠𝑡𝑖𝑚𝑎𝑡𝑜</m:t>
                    </m:r>
                  </m:oMath>
                </a14:m>
                <a:r>
                  <a:rPr lang="it-IT" sz="1600" dirty="0" smtClean="0">
                    <a:latin typeface="+mn-lt"/>
                  </a:rPr>
                  <a:t> (le osservazioni di </a:t>
                </a:r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1600" dirty="0" smtClean="0">
                    <a:latin typeface="+mn-lt"/>
                  </a:rPr>
                  <a:t> non sono valori singoli ma medie di valori come, ad esempio, le </a:t>
                </a:r>
                <a:r>
                  <a:rPr lang="it-IT" sz="1600" dirty="0">
                    <a:latin typeface="+mn-lt"/>
                  </a:rPr>
                  <a:t>medie di risposta di gruppi di cavie a dosi crescenti di sostanze tossiche</a:t>
                </a:r>
                <a:r>
                  <a:rPr lang="it-IT" sz="1600" dirty="0" smtClean="0">
                    <a:latin typeface="+mn-lt"/>
                  </a:rPr>
                  <a:t>).</a:t>
                </a:r>
                <a:endParaRPr lang="it-IT" sz="1600" dirty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it-IT" sz="1600" dirty="0">
                    <a:latin typeface="+mn-lt"/>
                  </a:rPr>
                  <a:t>L’intervallo di confidenza di un valor medio stimato è dato dalla </a:t>
                </a:r>
                <a:r>
                  <a:rPr lang="it-IT" sz="1600" dirty="0" smtClean="0">
                    <a:latin typeface="+mn-lt"/>
                  </a:rPr>
                  <a:t>formula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sub>
                      </m:sSub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it-IT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it-IT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it-IT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6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it-IT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it-IT" sz="1600" dirty="0" smtClean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it-IT" sz="1600" dirty="0" smtClean="0">
                    <a:latin typeface="+mn-lt"/>
                  </a:rPr>
                  <a:t>dove</a:t>
                </a:r>
                <a:endParaRPr lang="it-IT" sz="1600" i="1" dirty="0" smtClean="0">
                  <a:latin typeface="Cambria Math" panose="02040503050406030204" pitchFamily="18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t-IT" sz="1600" dirty="0" smtClean="0">
                    <a:latin typeface="+mn-lt"/>
                  </a:rPr>
                  <a:t> è il valore previsto o medio di </a:t>
                </a:r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1600" dirty="0" smtClean="0">
                    <a:latin typeface="+mn-lt"/>
                  </a:rPr>
                  <a:t> quando </a:t>
                </a:r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16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it-IT" sz="1600" dirty="0" smtClean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it-IT" sz="1600" dirty="0" smtClean="0">
                    <a:latin typeface="+mn-lt"/>
                  </a:rPr>
                  <a:t> è la varianza d’errore della regressione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 sz="1600" dirty="0" smtClean="0">
                    <a:latin typeface="+mn-lt"/>
                  </a:rPr>
                  <a:t> è la dimensione del campione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it-IT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it-I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it-IT" sz="1600" dirty="0" smtClean="0">
                    <a:latin typeface="+mn-lt"/>
                  </a:rPr>
                  <a:t> è la devianza di </a:t>
                </a:r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it-IT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514" y="2057961"/>
                <a:ext cx="8748972" cy="3804696"/>
              </a:xfrm>
              <a:prstGeom prst="rect">
                <a:avLst/>
              </a:prstGeom>
              <a:blipFill rotWithShape="0">
                <a:blip r:embed="rId3"/>
                <a:stretch>
                  <a:fillRect l="-3134" t="-641" b="-1442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3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10478" y="964046"/>
            <a:ext cx="7523214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Limiti fiduciali di una predizione (3/6)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 bwMode="auto">
              <a:xfrm>
                <a:off x="215517" y="1592796"/>
                <a:ext cx="8712967" cy="4445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Fissata una probabilità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, </a:t>
                </a:r>
                <a:r>
                  <a:rPr lang="it-IT" sz="2000" dirty="0">
                    <a:latin typeface="+mn-lt"/>
                  </a:rPr>
                  <a:t>l’intervallo di </a:t>
                </a:r>
                <a:r>
                  <a:rPr lang="it-IT" sz="2000" dirty="0" smtClean="0">
                    <a:latin typeface="+mn-lt"/>
                  </a:rPr>
                  <a:t>confidenza:</a:t>
                </a:r>
              </a:p>
              <a:p>
                <a:pPr marL="342900" indent="-3429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it-IT" sz="2000" dirty="0" smtClean="0">
                    <a:latin typeface="+mn-lt"/>
                  </a:rPr>
                  <a:t>aumenta </a:t>
                </a:r>
                <a:r>
                  <a:rPr lang="it-IT" sz="2000" dirty="0">
                    <a:latin typeface="+mn-lt"/>
                  </a:rPr>
                  <a:t>al crescere della varianza </a:t>
                </a:r>
                <a:r>
                  <a:rPr lang="it-IT" sz="2000" dirty="0" smtClean="0">
                    <a:latin typeface="+mn-lt"/>
                  </a:rPr>
                  <a:t>d’errore;</a:t>
                </a:r>
              </a:p>
              <a:p>
                <a:pPr marL="342900" indent="-3429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it-IT" sz="2000" dirty="0" smtClean="0">
                    <a:latin typeface="+mn-lt"/>
                  </a:rPr>
                  <a:t>diminuisce </a:t>
                </a:r>
                <a:r>
                  <a:rPr lang="it-IT" sz="2000" dirty="0">
                    <a:latin typeface="+mn-lt"/>
                  </a:rPr>
                  <a:t>all’aumentare della numerosità </a:t>
                </a:r>
                <a:r>
                  <a:rPr lang="it-IT" sz="2000" dirty="0" smtClean="0">
                    <a:latin typeface="+mn-lt"/>
                  </a:rPr>
                  <a:t>campionaria;</a:t>
                </a:r>
              </a:p>
              <a:p>
                <a:pPr marL="342900" indent="-3429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it-IT" sz="2000" dirty="0" smtClean="0">
                    <a:latin typeface="+mn-lt"/>
                  </a:rPr>
                  <a:t>diminuisce </a:t>
                </a:r>
                <a:r>
                  <a:rPr lang="it-IT" sz="2000" dirty="0">
                    <a:latin typeface="+mn-lt"/>
                  </a:rPr>
                  <a:t>al crescere della devianza di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;</a:t>
                </a:r>
              </a:p>
              <a:p>
                <a:pPr marL="342900" indent="-3429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it-IT" sz="2000" dirty="0" smtClean="0">
                    <a:latin typeface="+mn-lt"/>
                  </a:rPr>
                  <a:t>varia </a:t>
                </a:r>
                <a:r>
                  <a:rPr lang="it-IT" sz="2000" dirty="0">
                    <a:latin typeface="+mn-lt"/>
                  </a:rPr>
                  <a:t>in funzione dei valori di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2000" dirty="0">
                    <a:latin typeface="+mn-lt"/>
                  </a:rPr>
                  <a:t>: minimo per i valori centrali, massimo per i valori distanti dalla </a:t>
                </a:r>
                <a:r>
                  <a:rPr lang="it-IT" sz="2000" dirty="0" smtClean="0">
                    <a:latin typeface="+mn-lt"/>
                  </a:rPr>
                  <a:t>media.</a:t>
                </a:r>
                <a:endParaRPr lang="it-IT" sz="2000" dirty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L’intervallo </a:t>
                </a:r>
                <a:r>
                  <a:rPr lang="it-IT" sz="2000" dirty="0">
                    <a:latin typeface="+mn-lt"/>
                  </a:rPr>
                  <a:t>di </a:t>
                </a:r>
                <a:r>
                  <a:rPr lang="it-IT" sz="2000" dirty="0" smtClean="0">
                    <a:latin typeface="+mn-lt"/>
                  </a:rPr>
                  <a:t>confidenza dei valori </a:t>
                </a:r>
                <a:r>
                  <a:rPr lang="it-IT" sz="2000" dirty="0">
                    <a:latin typeface="+mn-lt"/>
                  </a:rPr>
                  <a:t>medi </a:t>
                </a:r>
                <a:r>
                  <a:rPr lang="it-IT" sz="2000" dirty="0" smtClean="0">
                    <a:latin typeface="+mn-lt"/>
                  </a:rPr>
                  <a:t>quindi non è </a:t>
                </a:r>
                <a:r>
                  <a:rPr lang="it-IT" sz="2000" dirty="0">
                    <a:latin typeface="+mn-lt"/>
                  </a:rPr>
                  <a:t>costante, ma varia con una funzione iperbolica in rapporto alla vicinanza di ciascuna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2000" dirty="0">
                    <a:latin typeface="+mn-lt"/>
                  </a:rPr>
                  <a:t> dalla sua </a:t>
                </a:r>
                <a:r>
                  <a:rPr lang="it-IT" sz="2000" dirty="0" smtClean="0">
                    <a:latin typeface="+mn-lt"/>
                  </a:rPr>
                  <a:t>media.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it-IT" sz="2000" dirty="0" smtClean="0">
                    <a:latin typeface="+mn-lt"/>
                  </a:rPr>
                  <a:t> è detto «valore di leva» della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-esima osservazione sulla media.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517" y="1592796"/>
                <a:ext cx="8712967" cy="4445256"/>
              </a:xfrm>
              <a:prstGeom prst="rect">
                <a:avLst/>
              </a:prstGeom>
              <a:blipFill rotWithShape="0">
                <a:blip r:embed="rId3"/>
                <a:stretch>
                  <a:fillRect l="-699" t="-823" r="-3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7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10478" y="964046"/>
            <a:ext cx="7523214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Limiti fiduciali di una predizione (4/6)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 bwMode="auto">
              <a:xfrm>
                <a:off x="215517" y="2096852"/>
                <a:ext cx="8712967" cy="3085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3. La stima dell’errore standard di ciascun valor medio permette anche il confronto tra un valore medio calcolato per una specifica quantità e un valore medio atteso (per esempio, ricavato dalla letteratura) tramite il test t con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 – 2</m:t>
                    </m:r>
                  </m:oMath>
                </a14:m>
                <a:r>
                  <a:rPr lang="it-IT" sz="2000" dirty="0">
                    <a:latin typeface="+mn-lt"/>
                  </a:rPr>
                  <a:t> </a:t>
                </a:r>
                <a:r>
                  <a:rPr lang="it-IT" sz="2000" dirty="0" err="1">
                    <a:latin typeface="+mn-lt"/>
                  </a:rPr>
                  <a:t>gdl</a:t>
                </a:r>
                <a:r>
                  <a:rPr lang="it-IT" sz="2000" dirty="0">
                    <a:latin typeface="+mn-lt"/>
                  </a:rPr>
                  <a:t> e ipotesi </a:t>
                </a:r>
                <a:r>
                  <a:rPr lang="it-IT" sz="2000" dirty="0" smtClean="0">
                    <a:latin typeface="+mn-lt"/>
                  </a:rPr>
                  <a:t>alternative </a:t>
                </a:r>
                <a:r>
                  <a:rPr lang="it-IT" sz="2000" dirty="0">
                    <a:latin typeface="+mn-lt"/>
                  </a:rPr>
                  <a:t>sia bilaterali che </a:t>
                </a:r>
                <a:r>
                  <a:rPr lang="it-IT" sz="2000" dirty="0" smtClean="0">
                    <a:latin typeface="+mn-lt"/>
                  </a:rPr>
                  <a:t>unilaterali.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In questo caso la statistica di test è: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𝑐𝑎𝑙𝑐𝑜𝑙𝑎𝑡𝑜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𝑖𝑝𝑜𝑡𝑖𝑧𝑧𝑎𝑡𝑜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it-IT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it-IT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it-IT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it-IT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it-IT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it-IT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it-IT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it-IT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it-IT" sz="20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517" y="2096852"/>
                <a:ext cx="8712967" cy="3085588"/>
              </a:xfrm>
              <a:prstGeom prst="rect">
                <a:avLst/>
              </a:prstGeom>
              <a:blipFill rotWithShape="0">
                <a:blip r:embed="rId3"/>
                <a:stretch>
                  <a:fillRect l="-699" t="-13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ccia in giù 6"/>
          <p:cNvSpPr/>
          <p:nvPr/>
        </p:nvSpPr>
        <p:spPr bwMode="auto">
          <a:xfrm>
            <a:off x="4265966" y="1589909"/>
            <a:ext cx="612068" cy="44714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2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10478" y="964046"/>
            <a:ext cx="7523214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Limiti fiduciali di una predizione (5/6)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 bwMode="auto">
              <a:xfrm>
                <a:off x="107758" y="2096852"/>
                <a:ext cx="8928484" cy="3156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4. Un’altra esigenza nella ricerca sperimentale </a:t>
                </a:r>
                <a:r>
                  <a:rPr lang="it-IT" sz="2000" dirty="0">
                    <a:latin typeface="+mn-lt"/>
                  </a:rPr>
                  <a:t>è la stima dell’intervallo di previsione per ciascuna singola risposta di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2000" dirty="0">
                    <a:latin typeface="+mn-lt"/>
                  </a:rPr>
                  <a:t> (</a:t>
                </a:r>
                <a:r>
                  <a:rPr lang="it-IT" sz="2000" dirty="0" smtClean="0">
                    <a:latin typeface="+mn-lt"/>
                  </a:rPr>
                  <a:t>es. </a:t>
                </a:r>
                <a:r>
                  <a:rPr lang="it-IT" sz="2000" dirty="0">
                    <a:latin typeface="+mn-lt"/>
                  </a:rPr>
                  <a:t>risposte di singoli pazienti a dosi crescenti di farmaco</a:t>
                </a:r>
                <a:r>
                  <a:rPr lang="it-IT" sz="2000" dirty="0" smtClean="0">
                    <a:latin typeface="+mn-lt"/>
                  </a:rPr>
                  <a:t>).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In questo caso l’intervallo di confidenza si calcola come segue: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it-I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it-IT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it-IT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it-IT" sz="2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it-IT" sz="2000" dirty="0" smtClean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N.B</a:t>
                </a:r>
                <a:r>
                  <a:rPr lang="it-IT" sz="2000" dirty="0">
                    <a:latin typeface="+mn-lt"/>
                  </a:rPr>
                  <a:t>. </a:t>
                </a:r>
                <a:r>
                  <a:rPr lang="it-IT" sz="2000" dirty="0" smtClean="0">
                    <a:latin typeface="+mn-lt"/>
                  </a:rPr>
                  <a:t>L’intervallo </a:t>
                </a:r>
                <a:r>
                  <a:rPr lang="it-IT" sz="2000" dirty="0">
                    <a:latin typeface="+mn-lt"/>
                  </a:rPr>
                  <a:t>di </a:t>
                </a:r>
                <a:r>
                  <a:rPr lang="it-IT" sz="2000" dirty="0" smtClean="0">
                    <a:latin typeface="+mn-lt"/>
                  </a:rPr>
                  <a:t>confidenza dei </a:t>
                </a:r>
                <a:r>
                  <a:rPr lang="it-IT" sz="2000" dirty="0">
                    <a:latin typeface="+mn-lt"/>
                  </a:rPr>
                  <a:t>valori individuali è più ampio di quello per valori </a:t>
                </a:r>
                <a:r>
                  <a:rPr lang="it-IT" sz="2000" dirty="0" smtClean="0">
                    <a:latin typeface="+mn-lt"/>
                  </a:rPr>
                  <a:t>medi!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758" y="2096852"/>
                <a:ext cx="8928484" cy="3156120"/>
              </a:xfrm>
              <a:prstGeom prst="rect">
                <a:avLst/>
              </a:prstGeom>
              <a:blipFill rotWithShape="0">
                <a:blip r:embed="rId3"/>
                <a:stretch>
                  <a:fillRect l="-751" t="-1351" b="-23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ccia in giù 6"/>
          <p:cNvSpPr/>
          <p:nvPr/>
        </p:nvSpPr>
        <p:spPr bwMode="auto">
          <a:xfrm>
            <a:off x="4265966" y="1589909"/>
            <a:ext cx="612068" cy="44714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2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10478" y="964046"/>
            <a:ext cx="7523214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Limiti fiduciali di una predizione (6/6)</a:t>
            </a:r>
            <a:endParaRPr lang="it-IT" altLang="it-IT" sz="3200" b="1" dirty="0">
              <a:latin typeface="+mn-lt"/>
            </a:endParaRPr>
          </a:p>
        </p:txBody>
      </p:sp>
      <p:pic>
        <p:nvPicPr>
          <p:cNvPr id="9" name="Picture 5" descr="anima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576605"/>
            <a:ext cx="6355998" cy="46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47712" y="964046"/>
            <a:ext cx="364875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Dati anomali (1/2)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 bwMode="auto">
          <a:xfrm>
            <a:off x="35750" y="1803588"/>
            <a:ext cx="90725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smtClean="0">
                <a:latin typeface="+mn-lt"/>
              </a:rPr>
              <a:t>Come già visto nel caso dell’analisi della varianza, violazioni </a:t>
            </a:r>
            <a:r>
              <a:rPr lang="it-IT" sz="2000" dirty="0">
                <a:latin typeface="+mn-lt"/>
              </a:rPr>
              <a:t>significative </a:t>
            </a:r>
            <a:r>
              <a:rPr lang="it-IT" sz="2000" dirty="0" smtClean="0">
                <a:latin typeface="+mn-lt"/>
              </a:rPr>
              <a:t>degli assunti possono </a:t>
            </a:r>
            <a:r>
              <a:rPr lang="it-IT" sz="2000" dirty="0">
                <a:latin typeface="+mn-lt"/>
              </a:rPr>
              <a:t>essere rilevate esaminando i residui (differenze tra valori stimati e misurati della variabile di risposta</a:t>
            </a:r>
            <a:r>
              <a:rPr lang="it-IT" sz="2000" dirty="0" smtClean="0">
                <a:latin typeface="+mn-lt"/>
              </a:rPr>
              <a:t>). Nel caso della regressione, questa indagine è utile soprattutto per identificare dati </a:t>
            </a:r>
            <a:r>
              <a:rPr lang="it-IT" sz="2000" dirty="0">
                <a:latin typeface="+mn-lt"/>
              </a:rPr>
              <a:t>anomali </a:t>
            </a:r>
            <a:r>
              <a:rPr lang="it-IT" sz="2000" dirty="0" smtClean="0">
                <a:latin typeface="+mn-lt"/>
              </a:rPr>
              <a:t>(detti anche </a:t>
            </a:r>
            <a:r>
              <a:rPr lang="it-IT" sz="2000" dirty="0" err="1" smtClean="0">
                <a:latin typeface="+mn-lt"/>
              </a:rPr>
              <a:t>outlier</a:t>
            </a:r>
            <a:r>
              <a:rPr lang="it-IT" sz="2000" dirty="0" smtClean="0">
                <a:latin typeface="+mn-lt"/>
              </a:rPr>
              <a:t>), i quali </a:t>
            </a:r>
            <a:r>
              <a:rPr lang="it-IT" sz="2000" dirty="0">
                <a:latin typeface="+mn-lt"/>
              </a:rPr>
              <a:t>possono </a:t>
            </a:r>
            <a:r>
              <a:rPr lang="it-IT" sz="2000" dirty="0" smtClean="0">
                <a:latin typeface="+mn-lt"/>
              </a:rPr>
              <a:t>«attrarre» </a:t>
            </a:r>
            <a:r>
              <a:rPr lang="it-IT" sz="2000" dirty="0">
                <a:latin typeface="+mn-lt"/>
              </a:rPr>
              <a:t>la retta </a:t>
            </a:r>
            <a:r>
              <a:rPr lang="it-IT" sz="2000" dirty="0" smtClean="0">
                <a:latin typeface="+mn-lt"/>
              </a:rPr>
              <a:t>in </a:t>
            </a:r>
            <a:r>
              <a:rPr lang="it-IT" sz="2000" dirty="0">
                <a:latin typeface="+mn-lt"/>
              </a:rPr>
              <a:t>una direzione </a:t>
            </a:r>
            <a:r>
              <a:rPr lang="it-IT" sz="2000" dirty="0" smtClean="0">
                <a:latin typeface="+mn-lt"/>
              </a:rPr>
              <a:t>particolare, falsando notevolmente il risultato.</a:t>
            </a:r>
          </a:p>
          <a:p>
            <a:pPr>
              <a:spcBef>
                <a:spcPct val="50000"/>
              </a:spcBef>
            </a:pPr>
            <a:r>
              <a:rPr lang="it-IT" sz="2000" dirty="0">
                <a:latin typeface="+mn-lt"/>
              </a:rPr>
              <a:t>Anche se esistono strumenti statistici per evidenziare dati che possono essere esterni al campo di variabilità della variabile dipendente o indipendente, definire questi dati anomali è un problema del </a:t>
            </a:r>
            <a:r>
              <a:rPr lang="it-IT" sz="2000" dirty="0" smtClean="0">
                <a:latin typeface="+mn-lt"/>
              </a:rPr>
              <a:t>ricercatore!</a:t>
            </a:r>
            <a:endParaRPr lang="it-IT" sz="20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it-IT" sz="2000" dirty="0">
                <a:latin typeface="+mn-lt"/>
              </a:rPr>
              <a:t>Si deve cercare di risalire alle cause che possono aver determinato l'anomalia della </a:t>
            </a:r>
            <a:r>
              <a:rPr lang="it-IT" sz="2000" dirty="0" smtClean="0">
                <a:latin typeface="+mn-lt"/>
              </a:rPr>
              <a:t>misurazione, </a:t>
            </a:r>
            <a:r>
              <a:rPr lang="it-IT" sz="2000" dirty="0">
                <a:latin typeface="+mn-lt"/>
              </a:rPr>
              <a:t>giustificando quindi l'eliminazione del dato </a:t>
            </a:r>
            <a:r>
              <a:rPr lang="it-IT" sz="2000" dirty="0" smtClean="0">
                <a:latin typeface="+mn-lt"/>
              </a:rPr>
              <a:t>stesso.</a:t>
            </a:r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45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47712" y="964046"/>
            <a:ext cx="364875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Dati anomali (2/2)</a:t>
            </a:r>
            <a:endParaRPr lang="it-IT" altLang="it-IT" sz="3200" b="1" dirty="0">
              <a:latin typeface="+mn-lt"/>
            </a:endParaRPr>
          </a:p>
        </p:txBody>
      </p:sp>
      <p:pic>
        <p:nvPicPr>
          <p:cNvPr id="7" name="Picture 3" descr="anima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76" y="1497225"/>
            <a:ext cx="6751848" cy="47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19824" y="964046"/>
            <a:ext cx="610455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Il caso «lineare multipla» (1/3)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 bwMode="auto">
              <a:xfrm>
                <a:off x="125506" y="1556792"/>
                <a:ext cx="8892988" cy="4640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Come accennato </a:t>
                </a:r>
                <a:r>
                  <a:rPr lang="it-IT" sz="2000" dirty="0">
                    <a:latin typeface="+mn-lt"/>
                  </a:rPr>
                  <a:t>in precedenza, </a:t>
                </a:r>
                <a:r>
                  <a:rPr lang="it-IT" sz="2000" dirty="0" smtClean="0">
                    <a:latin typeface="+mn-lt"/>
                  </a:rPr>
                  <a:t>la </a:t>
                </a:r>
                <a:r>
                  <a:rPr lang="it-IT" sz="2000" b="1" u="sng" dirty="0" smtClean="0">
                    <a:latin typeface="+mn-lt"/>
                  </a:rPr>
                  <a:t>regressione lineare </a:t>
                </a:r>
                <a:r>
                  <a:rPr lang="it-IT" sz="2000" b="1" u="sng" dirty="0">
                    <a:latin typeface="+mn-lt"/>
                  </a:rPr>
                  <a:t>multipla</a:t>
                </a:r>
                <a:r>
                  <a:rPr lang="it-IT" sz="2000" dirty="0">
                    <a:latin typeface="+mn-lt"/>
                  </a:rPr>
                  <a:t> rappresenta l’</a:t>
                </a:r>
                <a:r>
                  <a:rPr lang="it-IT" sz="2000" b="1" u="sng" dirty="0">
                    <a:latin typeface="+mn-lt"/>
                  </a:rPr>
                  <a:t>estensione a più variabili indipendenti</a:t>
                </a:r>
                <a:r>
                  <a:rPr lang="it-IT" sz="2000" dirty="0">
                    <a:latin typeface="+mn-lt"/>
                  </a:rPr>
                  <a:t> </a:t>
                </a:r>
                <a:r>
                  <a:rPr lang="it-IT" sz="2000" dirty="0" smtClean="0">
                    <a:latin typeface="+mn-lt"/>
                  </a:rPr>
                  <a:t>del concetto </a:t>
                </a:r>
                <a:r>
                  <a:rPr lang="it-IT" sz="2000" dirty="0">
                    <a:latin typeface="+mn-lt"/>
                  </a:rPr>
                  <a:t>della regressione </a:t>
                </a:r>
                <a:r>
                  <a:rPr lang="it-IT" sz="2000" dirty="0" smtClean="0">
                    <a:latin typeface="+mn-lt"/>
                  </a:rPr>
                  <a:t>lineare semplice.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Il modello regressivo si formalizza dunque attraverso l’equazione: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20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it-IT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it-IT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it-IT" sz="2000" dirty="0" smtClean="0"/>
              </a:p>
              <a:p>
                <a:pPr>
                  <a:spcBef>
                    <a:spcPct val="50000"/>
                  </a:spcBef>
                </a:pPr>
                <a:r>
                  <a:rPr lang="it-IT" sz="2000" dirty="0">
                    <a:latin typeface="+mn-lt"/>
                  </a:rPr>
                  <a:t>d</a:t>
                </a:r>
                <a:r>
                  <a:rPr lang="it-IT" sz="2000" dirty="0" smtClean="0">
                    <a:latin typeface="+mn-lt"/>
                  </a:rPr>
                  <a:t>ove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è il valor medio di Y quando tutte 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000" dirty="0" smtClean="0">
                    <a:latin typeface="+mn-lt"/>
                  </a:rPr>
                  <a:t> sono pari a 0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000" dirty="0" smtClean="0">
                    <a:latin typeface="+mn-lt"/>
                  </a:rPr>
                  <a:t> è detto </a:t>
                </a:r>
                <a:r>
                  <a:rPr lang="it-IT" sz="2000" b="1" u="sng" dirty="0" smtClean="0">
                    <a:latin typeface="+mn-lt"/>
                  </a:rPr>
                  <a:t>coefficiente di regressione parziale</a:t>
                </a:r>
                <a:r>
                  <a:rPr lang="it-IT" sz="2000" dirty="0" smtClean="0">
                    <a:latin typeface="+mn-lt"/>
                  </a:rPr>
                  <a:t> e rappresenta la variazione media di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associata a una variazione unitaria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000" dirty="0" smtClean="0">
                    <a:latin typeface="+mn-lt"/>
                  </a:rPr>
                  <a:t>, </a:t>
                </a:r>
                <a:r>
                  <a:rPr lang="it-IT" sz="2000" b="1" u="sng" dirty="0" smtClean="0">
                    <a:latin typeface="+mn-lt"/>
                  </a:rPr>
                  <a:t>mantenendo costanti tutte le altre</a:t>
                </a:r>
                <a:r>
                  <a:rPr lang="it-IT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sz="2000" dirty="0" smtClean="0">
                    <a:latin typeface="+mn-lt"/>
                  </a:rPr>
                  <a:t> (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)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N.B.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t-IT" sz="2000" dirty="0" smtClean="0">
                    <a:latin typeface="+mn-lt"/>
                  </a:rPr>
                  <a:t>, non significa che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sz="2000" dirty="0" smtClean="0">
                    <a:latin typeface="+mn-lt"/>
                  </a:rPr>
                  <a:t> è più importante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t-IT" sz="2000" dirty="0" smtClean="0">
                    <a:latin typeface="+mn-lt"/>
                  </a:rPr>
                  <a:t> perché, cambiando la scala della variabile, cambia anche il valore del coefficiente!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506" y="1556792"/>
                <a:ext cx="8892988" cy="4640501"/>
              </a:xfrm>
              <a:prstGeom prst="rect">
                <a:avLst/>
              </a:prstGeom>
              <a:blipFill rotWithShape="0">
                <a:blip r:embed="rId3"/>
                <a:stretch>
                  <a:fillRect l="-754" t="-787" r="-274" b="-118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5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19822" y="964046"/>
            <a:ext cx="610455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>
                <a:latin typeface="+mn-lt"/>
              </a:rPr>
              <a:t>Il caso «lineare multipla» (</a:t>
            </a:r>
            <a:r>
              <a:rPr lang="it-IT" altLang="it-IT" sz="3200" b="1" dirty="0" smtClean="0">
                <a:latin typeface="+mn-lt"/>
              </a:rPr>
              <a:t>2/3)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215516" y="1737967"/>
            <a:ext cx="871296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smtClean="0">
                <a:latin typeface="+mn-lt"/>
              </a:rPr>
              <a:t>Naturalmente il grado di complessità è più elevato rispetto al caso semplice: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+mn-lt"/>
              </a:rPr>
              <a:t>le </a:t>
            </a:r>
            <a:r>
              <a:rPr lang="it-IT" sz="2000" dirty="0">
                <a:latin typeface="+mn-lt"/>
              </a:rPr>
              <a:t>formule per ottenere i coefficienti con il metodo dei </a:t>
            </a:r>
            <a:r>
              <a:rPr lang="it-IT" sz="2000" dirty="0" smtClean="0">
                <a:latin typeface="+mn-lt"/>
              </a:rPr>
              <a:t>minimi quadrati</a:t>
            </a:r>
            <a:r>
              <a:rPr lang="it-IT" sz="2000" dirty="0">
                <a:latin typeface="+mn-lt"/>
              </a:rPr>
              <a:t>, in quanto basate sull’algebra delle </a:t>
            </a:r>
            <a:r>
              <a:rPr lang="it-IT" sz="2000" dirty="0" smtClean="0">
                <a:latin typeface="+mn-lt"/>
              </a:rPr>
              <a:t>matrici, sono </a:t>
            </a:r>
            <a:r>
              <a:rPr lang="it-IT" sz="2000" dirty="0">
                <a:latin typeface="+mn-lt"/>
              </a:rPr>
              <a:t>impossibili da calcolare a mano </a:t>
            </a:r>
            <a:r>
              <a:rPr lang="it-IT" sz="2000" dirty="0" smtClean="0">
                <a:latin typeface="+mn-lt"/>
              </a:rPr>
              <a:t>o con </a:t>
            </a:r>
            <a:r>
              <a:rPr lang="it-IT" sz="2000" dirty="0">
                <a:latin typeface="+mn-lt"/>
              </a:rPr>
              <a:t>comuni </a:t>
            </a:r>
            <a:r>
              <a:rPr lang="it-IT" sz="2000" dirty="0" smtClean="0">
                <a:latin typeface="+mn-lt"/>
              </a:rPr>
              <a:t>calcolatrici;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+mn-lt"/>
              </a:rPr>
              <a:t>la </a:t>
            </a:r>
            <a:r>
              <a:rPr lang="it-IT" sz="2000" dirty="0">
                <a:latin typeface="+mn-lt"/>
              </a:rPr>
              <a:t>regressione </a:t>
            </a:r>
            <a:r>
              <a:rPr lang="it-IT" sz="2000" dirty="0" smtClean="0">
                <a:latin typeface="+mn-lt"/>
              </a:rPr>
              <a:t>multipla non </a:t>
            </a:r>
            <a:r>
              <a:rPr lang="it-IT" sz="2000" dirty="0">
                <a:latin typeface="+mn-lt"/>
              </a:rPr>
              <a:t>può essere visualizzata </a:t>
            </a:r>
            <a:r>
              <a:rPr lang="it-IT" sz="2000" dirty="0" smtClean="0">
                <a:latin typeface="+mn-lt"/>
              </a:rPr>
              <a:t>graficamente, quando le variabili indipendenti sono più di due.</a:t>
            </a:r>
          </a:p>
          <a:p>
            <a:pPr>
              <a:spcBef>
                <a:spcPct val="50000"/>
              </a:spcBef>
            </a:pPr>
            <a:r>
              <a:rPr lang="it-IT" sz="2000" dirty="0" smtClean="0">
                <a:latin typeface="+mn-lt"/>
              </a:rPr>
              <a:t>Per contro le </a:t>
            </a:r>
            <a:r>
              <a:rPr lang="it-IT" sz="2000" dirty="0">
                <a:latin typeface="+mn-lt"/>
              </a:rPr>
              <a:t>possibilità che </a:t>
            </a:r>
            <a:r>
              <a:rPr lang="it-IT" sz="2000" dirty="0" smtClean="0">
                <a:latin typeface="+mn-lt"/>
              </a:rPr>
              <a:t>la regressione lineare multipla offre </a:t>
            </a:r>
            <a:r>
              <a:rPr lang="it-IT" sz="2000" dirty="0">
                <a:latin typeface="+mn-lt"/>
              </a:rPr>
              <a:t>di </a:t>
            </a:r>
            <a:r>
              <a:rPr lang="it-IT" sz="2000" dirty="0" smtClean="0">
                <a:latin typeface="+mn-lt"/>
              </a:rPr>
              <a:t>ottenere facilmente predizioni </a:t>
            </a:r>
            <a:r>
              <a:rPr lang="it-IT" sz="2000" dirty="0">
                <a:latin typeface="+mn-lt"/>
              </a:rPr>
              <a:t>di un valore </a:t>
            </a:r>
            <a:r>
              <a:rPr lang="it-IT" sz="2000" dirty="0" smtClean="0">
                <a:latin typeface="+mn-lt"/>
              </a:rPr>
              <a:t>incognito, </a:t>
            </a:r>
            <a:r>
              <a:rPr lang="it-IT" sz="2000" dirty="0">
                <a:latin typeface="+mn-lt"/>
              </a:rPr>
              <a:t>ne hanno diffuso moltissimo l’uso in </a:t>
            </a:r>
            <a:r>
              <a:rPr lang="it-IT" sz="2000" dirty="0" smtClean="0">
                <a:latin typeface="+mn-lt"/>
              </a:rPr>
              <a:t>campo agronomico.</a:t>
            </a:r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66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Correlazione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93038" y="964046"/>
            <a:ext cx="4758034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Rapporto tra le variabili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 bwMode="auto">
          <a:xfrm>
            <a:off x="251520" y="1813461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smtClean="0">
                <a:latin typeface="+mn-lt"/>
              </a:rPr>
              <a:t>L’analisi della </a:t>
            </a:r>
            <a:r>
              <a:rPr lang="it-IT" sz="2000" b="1" u="sng" dirty="0" smtClean="0">
                <a:latin typeface="+mn-lt"/>
              </a:rPr>
              <a:t>correlazione</a:t>
            </a:r>
            <a:r>
              <a:rPr lang="it-IT" sz="2000" dirty="0" smtClean="0">
                <a:latin typeface="+mn-lt"/>
              </a:rPr>
              <a:t> si usa </a:t>
            </a:r>
            <a:r>
              <a:rPr lang="it-IT" sz="2000" b="1" u="sng" dirty="0" smtClean="0">
                <a:latin typeface="+mn-lt"/>
              </a:rPr>
              <a:t>quando non è possibile stabilire in </a:t>
            </a:r>
            <a:r>
              <a:rPr lang="it-IT" sz="2000" b="1" u="sng" dirty="0">
                <a:latin typeface="+mn-lt"/>
              </a:rPr>
              <a:t>qualche modo </a:t>
            </a:r>
            <a:r>
              <a:rPr lang="it-IT" sz="2000" b="1" u="sng" dirty="0" smtClean="0">
                <a:latin typeface="+mn-lt"/>
              </a:rPr>
              <a:t>un nesso causale tra una variabile e l’altra</a:t>
            </a:r>
            <a:r>
              <a:rPr lang="it-IT" sz="2000" dirty="0" smtClean="0">
                <a:latin typeface="+mn-lt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it-IT" sz="2000" dirty="0" smtClean="0">
                <a:latin typeface="+mn-lt"/>
              </a:rPr>
              <a:t>Questa situazione si verifica quando: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it-IT" sz="2000" dirty="0" smtClean="0">
                <a:latin typeface="+mn-lt"/>
              </a:rPr>
              <a:t>non esiste alcuna relazione di causa-effetto;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it-IT" sz="2000" dirty="0" smtClean="0">
                <a:latin typeface="+mn-lt"/>
              </a:rPr>
              <a:t>la relazione di causa-effetto </a:t>
            </a:r>
            <a:r>
              <a:rPr lang="it-IT" sz="2000" dirty="0">
                <a:latin typeface="+mn-lt"/>
              </a:rPr>
              <a:t>non ha </a:t>
            </a:r>
            <a:r>
              <a:rPr lang="it-IT" sz="2000" dirty="0" smtClean="0">
                <a:latin typeface="+mn-lt"/>
              </a:rPr>
              <a:t>una direzione </a:t>
            </a:r>
            <a:r>
              <a:rPr lang="it-IT" sz="2000" dirty="0">
                <a:latin typeface="+mn-lt"/>
              </a:rPr>
              <a:t>logica o </a:t>
            </a:r>
            <a:r>
              <a:rPr lang="it-IT" sz="2000" dirty="0" smtClean="0">
                <a:latin typeface="+mn-lt"/>
              </a:rPr>
              <a:t>precisa, ma </a:t>
            </a:r>
            <a:r>
              <a:rPr lang="it-IT" sz="2000" dirty="0">
                <a:latin typeface="+mn-lt"/>
              </a:rPr>
              <a:t>potrebbe essere ugualmente applicata nei due sensi, da una </a:t>
            </a:r>
            <a:r>
              <a:rPr lang="it-IT" sz="2000" dirty="0" smtClean="0">
                <a:latin typeface="+mn-lt"/>
              </a:rPr>
              <a:t>variabile all'altra;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it-IT" sz="2000" dirty="0" smtClean="0">
                <a:latin typeface="+mn-lt"/>
              </a:rPr>
              <a:t>la ragione della variazione delle due variabili in esame è la presenza di un «terzo incomodo», che agisce simultaneamente sui primi due (ad esempio il tempo o lo spazio).</a:t>
            </a:r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78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19822" y="964046"/>
            <a:ext cx="610455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>
                <a:latin typeface="+mn-lt"/>
              </a:rPr>
              <a:t>Il caso «lineare multipla» (</a:t>
            </a:r>
            <a:r>
              <a:rPr lang="it-IT" altLang="it-IT" sz="3200" b="1" dirty="0" smtClean="0">
                <a:latin typeface="+mn-lt"/>
              </a:rPr>
              <a:t>3/3)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 bwMode="auto">
              <a:xfrm>
                <a:off x="940096" y="1808820"/>
                <a:ext cx="7263808" cy="3159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dirty="0" smtClean="0">
                    <a:latin typeface="+mn-lt"/>
                  </a:rPr>
                  <a:t>Dal punto di vista operativo, la </a:t>
                </a:r>
                <a:r>
                  <a:rPr lang="it-IT" dirty="0">
                    <a:latin typeface="+mn-lt"/>
                  </a:rPr>
                  <a:t>tecnica della regressione lineare multipla </a:t>
                </a:r>
                <a:r>
                  <a:rPr lang="it-IT" dirty="0" smtClean="0">
                    <a:latin typeface="+mn-lt"/>
                  </a:rPr>
                  <a:t>viene utilizzata per rispondere a due precise esigenze:</a:t>
                </a:r>
                <a:endParaRPr lang="it-IT" dirty="0">
                  <a:latin typeface="+mn-lt"/>
                </a:endParaRPr>
              </a:p>
              <a:p>
                <a:pPr marL="457200" indent="-45720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it-IT" dirty="0" smtClean="0">
                    <a:latin typeface="+mn-lt"/>
                  </a:rPr>
                  <a:t>stabilire se </a:t>
                </a:r>
                <a:r>
                  <a:rPr lang="it-IT" dirty="0">
                    <a:latin typeface="+mn-lt"/>
                  </a:rPr>
                  <a:t>e quanto le variabili predittive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>
                    <a:latin typeface="+mn-lt"/>
                  </a:rPr>
                  <a:t> </a:t>
                </a:r>
                <a:r>
                  <a:rPr lang="it-IT" dirty="0" smtClean="0">
                    <a:latin typeface="+mn-lt"/>
                  </a:rPr>
                  <a:t>riescono </a:t>
                </a:r>
                <a:r>
                  <a:rPr lang="it-IT" dirty="0">
                    <a:latin typeface="+mn-lt"/>
                  </a:rPr>
                  <a:t>a </a:t>
                </a:r>
                <a:r>
                  <a:rPr lang="it-IT" b="1" u="sng" dirty="0" smtClean="0">
                    <a:latin typeface="+mn-lt"/>
                  </a:rPr>
                  <a:t>stimare insieme</a:t>
                </a:r>
                <a:r>
                  <a:rPr lang="it-IT" dirty="0" smtClean="0">
                    <a:latin typeface="+mn-lt"/>
                  </a:rPr>
                  <a:t> </a:t>
                </a:r>
                <a:r>
                  <a:rPr lang="it-IT" dirty="0">
                    <a:latin typeface="+mn-lt"/>
                  </a:rPr>
                  <a:t>il valore della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dirty="0">
                    <a:latin typeface="+mn-lt"/>
                  </a:rPr>
                  <a:t>;</a:t>
                </a:r>
              </a:p>
              <a:p>
                <a:pPr marL="457200" indent="-45720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it-IT" dirty="0" smtClean="0">
                    <a:latin typeface="+mn-lt"/>
                  </a:rPr>
                  <a:t>determinare qual </a:t>
                </a:r>
                <a:r>
                  <a:rPr lang="it-IT" dirty="0">
                    <a:latin typeface="+mn-lt"/>
                  </a:rPr>
                  <a:t>è il </a:t>
                </a:r>
                <a:r>
                  <a:rPr lang="it-IT" b="1" u="sng" dirty="0" smtClean="0">
                    <a:latin typeface="+mn-lt"/>
                  </a:rPr>
                  <a:t>singolo contributo</a:t>
                </a:r>
                <a:r>
                  <a:rPr lang="it-IT" dirty="0" smtClean="0">
                    <a:latin typeface="+mn-lt"/>
                  </a:rPr>
                  <a:t> </a:t>
                </a:r>
                <a:r>
                  <a:rPr lang="it-IT" dirty="0">
                    <a:latin typeface="+mn-lt"/>
                  </a:rPr>
                  <a:t>di ogni variabile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dirty="0" smtClean="0">
                    <a:latin typeface="+mn-lt"/>
                  </a:rPr>
                  <a:t>, indipendentemente </a:t>
                </a:r>
                <a:r>
                  <a:rPr lang="it-IT" dirty="0">
                    <a:latin typeface="+mn-lt"/>
                  </a:rPr>
                  <a:t>dalle altre.</a:t>
                </a: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0096" y="1808820"/>
                <a:ext cx="7263808" cy="3159648"/>
              </a:xfrm>
              <a:prstGeom prst="rect">
                <a:avLst/>
              </a:prstGeom>
              <a:blipFill rotWithShape="0">
                <a:blip r:embed="rId3"/>
                <a:stretch>
                  <a:fillRect l="-1258" t="-1544" r="-2097" b="-23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5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1724" y="964046"/>
            <a:ext cx="792075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Applicabilità nel </a:t>
            </a:r>
            <a:r>
              <a:rPr lang="it-IT" altLang="it-IT" sz="3200" b="1" dirty="0">
                <a:latin typeface="+mn-lt"/>
              </a:rPr>
              <a:t>caso «lineare multipla</a:t>
            </a:r>
            <a:r>
              <a:rPr lang="it-IT" altLang="it-IT" sz="3200" b="1" dirty="0" smtClean="0">
                <a:latin typeface="+mn-lt"/>
              </a:rPr>
              <a:t>»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0" y="1594748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>
                <a:latin typeface="+mn-lt"/>
              </a:rPr>
              <a:t>Gli </a:t>
            </a:r>
            <a:r>
              <a:rPr lang="it-IT" sz="1800" dirty="0" smtClean="0">
                <a:latin typeface="+mn-lt"/>
              </a:rPr>
              <a:t>assunti statistici </a:t>
            </a:r>
            <a:r>
              <a:rPr lang="it-IT" sz="1800" dirty="0">
                <a:latin typeface="+mn-lt"/>
              </a:rPr>
              <a:t>sono gli stessi della regressione </a:t>
            </a:r>
            <a:r>
              <a:rPr lang="it-IT" sz="1800" dirty="0" smtClean="0">
                <a:latin typeface="+mn-lt"/>
              </a:rPr>
              <a:t>lineare: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+mn-lt"/>
              </a:rPr>
              <a:t>omogeneità </a:t>
            </a:r>
            <a:r>
              <a:rPr lang="it-IT" sz="1800" dirty="0">
                <a:latin typeface="+mn-lt"/>
              </a:rPr>
              <a:t>delle </a:t>
            </a:r>
            <a:r>
              <a:rPr lang="it-IT" sz="1800" dirty="0" smtClean="0">
                <a:latin typeface="+mn-lt"/>
              </a:rPr>
              <a:t>varianze;</a:t>
            </a:r>
            <a:endParaRPr lang="it-IT" sz="18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+mn-lt"/>
              </a:rPr>
              <a:t>normalità </a:t>
            </a:r>
            <a:r>
              <a:rPr lang="it-IT" sz="1800" dirty="0">
                <a:latin typeface="+mn-lt"/>
              </a:rPr>
              <a:t>della distribuzione degli </a:t>
            </a:r>
            <a:r>
              <a:rPr lang="it-IT" sz="1800" dirty="0" smtClean="0">
                <a:latin typeface="+mn-lt"/>
              </a:rPr>
              <a:t>errori;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+mn-lt"/>
              </a:rPr>
              <a:t>indipendenza </a:t>
            </a:r>
            <a:r>
              <a:rPr lang="it-IT" sz="1800" dirty="0">
                <a:latin typeface="+mn-lt"/>
              </a:rPr>
              <a:t>dei valori </a:t>
            </a:r>
            <a:r>
              <a:rPr lang="it-IT" sz="1800" dirty="0" smtClean="0">
                <a:latin typeface="+mn-lt"/>
              </a:rPr>
              <a:t>misurati.</a:t>
            </a:r>
            <a:r>
              <a:rPr lang="it-IT" sz="1800" b="1" dirty="0">
                <a:solidFill>
                  <a:srgbClr val="FF0000"/>
                </a:solidFill>
                <a:latin typeface="+mn-lt"/>
              </a:rPr>
              <a:t> </a:t>
            </a:r>
            <a:endParaRPr lang="it-IT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it-IT" sz="1800" b="1" dirty="0" smtClean="0">
                <a:solidFill>
                  <a:srgbClr val="FF0000"/>
                </a:solidFill>
                <a:latin typeface="+mn-lt"/>
              </a:rPr>
              <a:t>N.B</a:t>
            </a:r>
            <a:r>
              <a:rPr lang="it-IT" sz="1800" b="1" dirty="0">
                <a:solidFill>
                  <a:srgbClr val="FF0000"/>
                </a:solidFill>
                <a:latin typeface="+mn-lt"/>
              </a:rPr>
              <a:t>. </a:t>
            </a:r>
            <a:r>
              <a:rPr lang="it-IT" sz="1800" b="1" dirty="0" smtClean="0">
                <a:solidFill>
                  <a:srgbClr val="FF0000"/>
                </a:solidFill>
                <a:latin typeface="+mn-lt"/>
              </a:rPr>
              <a:t>In parte quest’ultimo </a:t>
            </a:r>
            <a:r>
              <a:rPr lang="it-IT" sz="1800" b="1" dirty="0">
                <a:solidFill>
                  <a:srgbClr val="FF0000"/>
                </a:solidFill>
                <a:latin typeface="+mn-lt"/>
              </a:rPr>
              <a:t>requisito si controlla attraverso il test di </a:t>
            </a:r>
            <a:r>
              <a:rPr lang="it-IT" sz="1800" b="1" u="sng" dirty="0" err="1">
                <a:solidFill>
                  <a:srgbClr val="FF0000"/>
                </a:solidFill>
                <a:latin typeface="+mn-lt"/>
              </a:rPr>
              <a:t>Durbin</a:t>
            </a:r>
            <a:r>
              <a:rPr lang="it-IT" sz="1800" b="1" u="sng" dirty="0">
                <a:solidFill>
                  <a:srgbClr val="FF0000"/>
                </a:solidFill>
                <a:latin typeface="+mn-lt"/>
              </a:rPr>
              <a:t>-Watson</a:t>
            </a:r>
            <a:r>
              <a:rPr lang="it-IT" sz="1800" b="1" dirty="0">
                <a:solidFill>
                  <a:srgbClr val="FF0000"/>
                </a:solidFill>
                <a:latin typeface="+mn-lt"/>
              </a:rPr>
              <a:t>.</a:t>
            </a:r>
            <a:endParaRPr lang="it-IT" sz="1800" dirty="0" smtClean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it-IT" sz="1800" dirty="0" smtClean="0">
                <a:latin typeface="+mn-lt"/>
              </a:rPr>
              <a:t>Tuttavia ad essi vanno aggiunti: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+mn-lt"/>
              </a:rPr>
              <a:t>adeguatezza </a:t>
            </a:r>
            <a:r>
              <a:rPr lang="it-IT" sz="1800" dirty="0">
                <a:latin typeface="+mn-lt"/>
              </a:rPr>
              <a:t>del modello, ovvero </a:t>
            </a:r>
            <a:r>
              <a:rPr lang="it-IT" sz="1800" dirty="0" smtClean="0">
                <a:latin typeface="+mn-lt"/>
              </a:rPr>
              <a:t>il </a:t>
            </a:r>
            <a:r>
              <a:rPr lang="it-IT" sz="1800" dirty="0">
                <a:latin typeface="+mn-lt"/>
              </a:rPr>
              <a:t>modello </a:t>
            </a:r>
            <a:r>
              <a:rPr lang="it-IT" sz="1800" dirty="0" smtClean="0">
                <a:latin typeface="+mn-lt"/>
              </a:rPr>
              <a:t>deve includere tutte e sole le variabili </a:t>
            </a:r>
            <a:r>
              <a:rPr lang="it-IT" sz="1800" dirty="0">
                <a:latin typeface="+mn-lt"/>
              </a:rPr>
              <a:t>esplicative, </a:t>
            </a:r>
            <a:r>
              <a:rPr lang="it-IT" sz="1800" dirty="0" smtClean="0">
                <a:latin typeface="+mn-lt"/>
              </a:rPr>
              <a:t>senza </a:t>
            </a:r>
            <a:r>
              <a:rPr lang="it-IT" sz="1800" dirty="0">
                <a:latin typeface="+mn-lt"/>
              </a:rPr>
              <a:t>variabili in </a:t>
            </a:r>
            <a:r>
              <a:rPr lang="it-IT" sz="1800" dirty="0" smtClean="0">
                <a:latin typeface="+mn-lt"/>
              </a:rPr>
              <a:t>soprannumero;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+mn-lt"/>
              </a:rPr>
              <a:t>minima correlazione possibile tra </a:t>
            </a:r>
            <a:r>
              <a:rPr lang="it-IT" sz="1800" dirty="0">
                <a:latin typeface="+mn-lt"/>
              </a:rPr>
              <a:t>le variabili </a:t>
            </a:r>
            <a:r>
              <a:rPr lang="it-IT" sz="1800" dirty="0" smtClean="0">
                <a:latin typeface="+mn-lt"/>
              </a:rPr>
              <a:t>indipendenti: la </a:t>
            </a:r>
            <a:r>
              <a:rPr lang="it-IT" sz="1800" b="1" u="sng" dirty="0" err="1" smtClean="0">
                <a:latin typeface="+mn-lt"/>
              </a:rPr>
              <a:t>multicollinearità</a:t>
            </a:r>
            <a:r>
              <a:rPr lang="it-IT" sz="1800" dirty="0" smtClean="0">
                <a:latin typeface="+mn-lt"/>
              </a:rPr>
              <a:t> infatti determina inaffidabilità del </a:t>
            </a:r>
            <a:r>
              <a:rPr lang="it-IT" sz="1800" dirty="0">
                <a:latin typeface="+mn-lt"/>
              </a:rPr>
              <a:t>modello, </a:t>
            </a:r>
            <a:r>
              <a:rPr lang="it-IT" sz="1800" dirty="0" smtClean="0">
                <a:latin typeface="+mn-lt"/>
              </a:rPr>
              <a:t>difficoltà nella determinazione </a:t>
            </a:r>
            <a:r>
              <a:rPr lang="it-IT" sz="1800" dirty="0">
                <a:latin typeface="+mn-lt"/>
              </a:rPr>
              <a:t>dei contributi individuali delle </a:t>
            </a:r>
            <a:r>
              <a:rPr lang="it-IT" sz="1800" dirty="0" smtClean="0">
                <a:latin typeface="+mn-lt"/>
              </a:rPr>
              <a:t>variabili indipendenti (perché </a:t>
            </a:r>
            <a:r>
              <a:rPr lang="it-IT" sz="1800" dirty="0">
                <a:latin typeface="+mn-lt"/>
              </a:rPr>
              <a:t>i loro effetti vengono </a:t>
            </a:r>
            <a:r>
              <a:rPr lang="it-IT" sz="1800" dirty="0" smtClean="0">
                <a:latin typeface="+mn-lt"/>
              </a:rPr>
              <a:t>«mescolati» o confusi</a:t>
            </a:r>
            <a:r>
              <a:rPr lang="it-IT" sz="1800" dirty="0">
                <a:latin typeface="+mn-lt"/>
              </a:rPr>
              <a:t>) </a:t>
            </a:r>
            <a:r>
              <a:rPr lang="it-IT" sz="1800" dirty="0" smtClean="0">
                <a:latin typeface="+mn-lt"/>
              </a:rPr>
              <a:t>e </a:t>
            </a:r>
            <a:r>
              <a:rPr lang="it-IT" sz="1800" dirty="0">
                <a:latin typeface="+mn-lt"/>
              </a:rPr>
              <a:t>problemi di </a:t>
            </a:r>
            <a:r>
              <a:rPr lang="it-IT" sz="1800" dirty="0" smtClean="0">
                <a:latin typeface="+mn-lt"/>
              </a:rPr>
              <a:t>calcolo numerico.</a:t>
            </a:r>
          </a:p>
          <a:p>
            <a:pPr>
              <a:spcBef>
                <a:spcPct val="50000"/>
              </a:spcBef>
            </a:pPr>
            <a:endParaRPr lang="it-IT" sz="1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85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45676" y="964046"/>
            <a:ext cx="5852884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Significatività «globale» (1/2)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251520" y="1594748"/>
            <a:ext cx="79208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smtClean="0">
                <a:latin typeface="+mn-lt"/>
              </a:rPr>
              <a:t>Esattamente come nel caso della regressione lineare semplice, una volta stimati i coefficienti, il primo passo da compiere è l’</a:t>
            </a:r>
            <a:r>
              <a:rPr lang="it-IT" sz="2000" b="1" u="sng" dirty="0" smtClean="0">
                <a:latin typeface="+mn-lt"/>
              </a:rPr>
              <a:t>analisi della varianza della regressione</a:t>
            </a:r>
            <a:r>
              <a:rPr lang="it-IT" sz="2000" dirty="0" smtClean="0">
                <a:latin typeface="+mn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 bwMode="auto">
              <a:xfrm>
                <a:off x="116506" y="3283861"/>
                <a:ext cx="8910989" cy="164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−2)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𝑣𝑎𝑟𝑖𝑎𝑛𝑧𝑎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𝑠𝑝𝑖𝑒𝑔𝑎𝑡𝑎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𝑑𝑎𝑙𝑙𝑎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𝑟𝑒𝑔𝑟𝑒𝑠𝑠𝑖𝑜𝑛𝑒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𝑣𝑎𝑟𝑖𝑎𝑛𝑧𝑎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𝑟𝑒𝑠𝑖𝑑𝑢𝑎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𝑑𝑒𝑣𝑖𝑎𝑛𝑧𝑎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𝑟𝑒𝑔𝑟𝑒𝑠𝑠𝑖𝑜𝑛𝑒</m:t>
                              </m:r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𝑔𝑑𝑙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𝑟𝑒𝑔𝑟𝑒𝑠𝑠𝑖𝑜𝑛𝑒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𝑑𝑒𝑣𝑖𝑎𝑛𝑧𝑎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𝑒𝑟𝑟𝑜𝑟𝑒</m:t>
                              </m:r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𝑔𝑑𝑙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𝑒𝑟𝑟𝑜𝑟𝑒</m:t>
                              </m:r>
                            </m:den>
                          </m:f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it-IT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t-IT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it-IT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it-IT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it-IT" sz="18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it-IT" sz="18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18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sz="18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1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it-IT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it-IT" sz="18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it-IT" sz="18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it-IT" sz="18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it-IT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it-IT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it-IT" sz="1800" b="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Y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 sz="1800" b="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18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 sz="1800" b="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 sz="1800" b="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18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it-IT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506" y="3283861"/>
                <a:ext cx="8910989" cy="1644361"/>
              </a:xfrm>
              <a:prstGeom prst="rect">
                <a:avLst/>
              </a:prstGeom>
              <a:blipFill rotWithShape="0">
                <a:blip r:embed="rId3"/>
                <a:stretch>
                  <a:fillRect t="-22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16506" y="2664142"/>
                <a:ext cx="3044231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6" y="2664142"/>
                <a:ext cx="3044231" cy="390748"/>
              </a:xfrm>
              <a:prstGeom prst="rect">
                <a:avLst/>
              </a:prstGeom>
              <a:blipFill rotWithShape="0"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 bwMode="auto">
              <a:xfrm>
                <a:off x="116506" y="5157192"/>
                <a:ext cx="7690247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800" i="1" dirty="0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i="1" dirty="0" smtClean="0">
                          <a:latin typeface="Cambria Math" panose="02040503050406030204" pitchFamily="18" charset="0"/>
                        </a:rPr>
                        <m:t>𝑡𝑜𝑡𝑎𝑙𝑖</m:t>
                      </m:r>
                      <m:r>
                        <a:rPr lang="it-IT" sz="18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it-IT" sz="1800" i="1" dirty="0" smtClean="0">
                          <a:latin typeface="Cambria Math" panose="02040503050406030204" pitchFamily="18" charset="0"/>
                        </a:rPr>
                        <m:t>𝑛𝑢𝑚𝑒𝑟𝑜</m:t>
                      </m:r>
                      <m:r>
                        <a:rPr lang="it-IT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i="1" dirty="0" smtClean="0">
                          <a:latin typeface="Cambria Math" panose="02040503050406030204" pitchFamily="18" charset="0"/>
                        </a:rPr>
                        <m:t>𝑑𝑖</m:t>
                      </m:r>
                      <m:r>
                        <a:rPr lang="it-IT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i="1" dirty="0" smtClean="0">
                          <a:latin typeface="Cambria Math" panose="02040503050406030204" pitchFamily="18" charset="0"/>
                        </a:rPr>
                        <m:t>𝑜𝑠𝑠𝑒𝑟𝑣𝑎𝑧𝑖𝑜𝑛𝑖</m:t>
                      </m:r>
                      <m:r>
                        <a:rPr lang="it-IT" sz="1800" i="1" dirty="0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it-IT" sz="180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sz="180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it-IT" sz="1800" dirty="0" smtClean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𝑟𝑒𝑔𝑟𝑒𝑠𝑠𝑖𝑜𝑛𝑒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𝑛𝑢𝑚𝑒𝑟𝑜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𝑑𝑖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𝑝𝑎𝑟𝑎𝑚𝑒𝑡𝑟𝑖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𝑠𝑡𝑖𝑚𝑎𝑟𝑒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+1−1=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sz="1800" b="0" dirty="0" smtClean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𝑒𝑟𝑟𝑜𝑟𝑒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𝑡𝑜𝑡𝑎𝑙𝑖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𝑟𝑒𝑔𝑟𝑒𝑠𝑠𝑖𝑜𝑛𝑒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−1−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sz="1800" b="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506" y="5157192"/>
                <a:ext cx="7690247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238" b="-529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7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45676" y="964046"/>
            <a:ext cx="5852884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Significatività «globale» (2/2)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 bwMode="auto">
              <a:xfrm>
                <a:off x="107504" y="1594748"/>
                <a:ext cx="8928992" cy="4524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it-IT" dirty="0" smtClean="0">
                    <a:latin typeface="+mn-lt"/>
                  </a:rPr>
                  <a:t>Se il test F porta a </a:t>
                </a:r>
                <a:r>
                  <a:rPr lang="it-IT" b="1" u="sng" dirty="0" smtClean="0">
                    <a:latin typeface="+mn-lt"/>
                  </a:rPr>
                  <a:t>NON rifiutare</a:t>
                </a:r>
                <a:r>
                  <a:rPr lang="it-IT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 smtClean="0">
                    <a:latin typeface="+mn-lt"/>
                  </a:rPr>
                  <a:t>, allora il modello ipotizzato non è adeguato a descrivere il comportamento della variabile dipendente e non si può dire nient’altro.</a:t>
                </a: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it-IT" dirty="0" smtClean="0">
                    <a:latin typeface="+mn-lt"/>
                  </a:rPr>
                  <a:t>Se il test F porta a </a:t>
                </a:r>
                <a:r>
                  <a:rPr lang="it-IT" b="1" u="sng" dirty="0" smtClean="0">
                    <a:latin typeface="+mn-lt"/>
                  </a:rPr>
                  <a:t>rifiutare</a:t>
                </a:r>
                <a:r>
                  <a:rPr lang="it-IT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 smtClean="0">
                    <a:latin typeface="+mn-lt"/>
                  </a:rPr>
                  <a:t>, allora il modello esaminato ha una significativa capacità predittiva, in quanto almeno uno dei coefficienti di regressione parziale è significativamente diverso da 0. </a:t>
                </a:r>
              </a:p>
              <a:p>
                <a:pPr marL="365125">
                  <a:spcBef>
                    <a:spcPct val="50000"/>
                  </a:spcBef>
                </a:pPr>
                <a:r>
                  <a:rPr lang="it-IT" dirty="0" smtClean="0">
                    <a:latin typeface="+mn-lt"/>
                  </a:rPr>
                  <a:t>Tale capacità si quantifica, come visto in precedenza, attraverso il </a:t>
                </a:r>
                <a:r>
                  <a:rPr lang="it-IT" b="1" u="sng" dirty="0" smtClean="0">
                    <a:latin typeface="+mn-lt"/>
                  </a:rPr>
                  <a:t>coefficiente di determinazione aggiustato</a:t>
                </a:r>
                <a:r>
                  <a:rPr lang="it-IT" dirty="0" smtClean="0">
                    <a:latin typeface="+mn-lt"/>
                  </a:rPr>
                  <a:t>, il quale, detto in altri termini, rappresenta la bontà di adattamento del modello ai dati osservati.</a:t>
                </a: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594748"/>
                <a:ext cx="8928992" cy="4524315"/>
              </a:xfrm>
              <a:prstGeom prst="rect">
                <a:avLst/>
              </a:prstGeom>
              <a:blipFill rotWithShape="0">
                <a:blip r:embed="rId3"/>
                <a:stretch>
                  <a:fillRect l="-956" t="-1078" b="-215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1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12820" y="964046"/>
            <a:ext cx="591860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Costruzione del modello (1/4)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323257" y="1556792"/>
            <a:ext cx="8569224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 smtClean="0">
                <a:latin typeface="+mn-lt"/>
              </a:rPr>
              <a:t>Analizzando i modelli di regressione lineare multipla, occorre sempre  tenere presente che l’effetto di una variabile esplicativa </a:t>
            </a:r>
            <a:r>
              <a:rPr lang="it-IT" sz="1800" dirty="0">
                <a:latin typeface="+mn-lt"/>
              </a:rPr>
              <a:t>sulla variabile </a:t>
            </a:r>
            <a:r>
              <a:rPr lang="it-IT" sz="1800" dirty="0" smtClean="0">
                <a:latin typeface="+mn-lt"/>
              </a:rPr>
              <a:t>risposta può essere modificato (o addirittura mascherato) dall’influenza </a:t>
            </a:r>
            <a:r>
              <a:rPr lang="it-IT" sz="1800" dirty="0">
                <a:latin typeface="+mn-lt"/>
              </a:rPr>
              <a:t>esercitata simultaneamente </a:t>
            </a:r>
            <a:r>
              <a:rPr lang="it-IT" sz="1800" dirty="0" smtClean="0">
                <a:latin typeface="+mn-lt"/>
              </a:rPr>
              <a:t>dalle altre variabili. Ne consegue dunque che: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it-IT" sz="1800" dirty="0" smtClean="0">
                <a:latin typeface="+mn-lt"/>
              </a:rPr>
              <a:t>se </a:t>
            </a:r>
            <a:r>
              <a:rPr lang="it-IT" sz="1800" dirty="0">
                <a:latin typeface="+mn-lt"/>
              </a:rPr>
              <a:t>il test </a:t>
            </a:r>
            <a:r>
              <a:rPr lang="it-IT" sz="1800" dirty="0" smtClean="0">
                <a:latin typeface="+mn-lt"/>
              </a:rPr>
              <a:t>F conduce </a:t>
            </a:r>
            <a:r>
              <a:rPr lang="it-IT" sz="1800" dirty="0">
                <a:latin typeface="+mn-lt"/>
              </a:rPr>
              <a:t>al rifiuto dell’ipotesi nulla, non se ne può dedurre che </a:t>
            </a:r>
            <a:r>
              <a:rPr lang="it-IT" sz="1800" dirty="0" smtClean="0">
                <a:latin typeface="+mn-lt"/>
              </a:rPr>
              <a:t>il modello ipotizzato sia </a:t>
            </a:r>
            <a:r>
              <a:rPr lang="it-IT" sz="1800" dirty="0">
                <a:latin typeface="+mn-lt"/>
              </a:rPr>
              <a:t>il </a:t>
            </a:r>
            <a:r>
              <a:rPr lang="it-IT" sz="1800" dirty="0" smtClean="0">
                <a:latin typeface="+mn-lt"/>
              </a:rPr>
              <a:t>migliore possibile;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it-IT" sz="1800" dirty="0">
                <a:latin typeface="+mn-lt"/>
              </a:rPr>
              <a:t>se il test F </a:t>
            </a:r>
            <a:r>
              <a:rPr lang="it-IT" sz="1800" dirty="0" smtClean="0">
                <a:latin typeface="+mn-lt"/>
              </a:rPr>
              <a:t>NON conduce </a:t>
            </a:r>
            <a:r>
              <a:rPr lang="it-IT" sz="1800" dirty="0">
                <a:latin typeface="+mn-lt"/>
              </a:rPr>
              <a:t>al rifiuto dell’ipotesi nulla, non se ne può dedurre che </a:t>
            </a:r>
            <a:r>
              <a:rPr lang="it-IT" sz="1800" dirty="0" smtClean="0">
                <a:latin typeface="+mn-lt"/>
              </a:rPr>
              <a:t>non sia possibile costruire un buon modello, a partire da un </a:t>
            </a:r>
            <a:r>
              <a:rPr lang="it-IT" sz="1800" b="1" u="sng" dirty="0" smtClean="0">
                <a:latin typeface="+mn-lt"/>
              </a:rPr>
              <a:t>sottoinsieme</a:t>
            </a:r>
            <a:r>
              <a:rPr lang="it-IT" sz="1800" dirty="0" smtClean="0">
                <a:latin typeface="+mn-lt"/>
              </a:rPr>
              <a:t> delle variabili esplicative di partenza.</a:t>
            </a:r>
            <a:endParaRPr lang="it-IT" sz="18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it-IT" sz="1800" dirty="0" smtClean="0">
                <a:latin typeface="+mn-lt"/>
              </a:rPr>
              <a:t>Inoltre un </a:t>
            </a:r>
            <a:r>
              <a:rPr lang="it-IT" sz="1800" dirty="0">
                <a:latin typeface="+mn-lt"/>
              </a:rPr>
              <a:t>modello è tanto più utile (</a:t>
            </a:r>
            <a:r>
              <a:rPr lang="it-IT" sz="1800" dirty="0" smtClean="0">
                <a:latin typeface="+mn-lt"/>
              </a:rPr>
              <a:t>e tanto più facilmente interpretabile) quanto più è parsimonioso </a:t>
            </a:r>
            <a:r>
              <a:rPr lang="it-IT" sz="1800" dirty="0">
                <a:latin typeface="+mn-lt"/>
              </a:rPr>
              <a:t>(poche variabili esplicative</a:t>
            </a:r>
            <a:r>
              <a:rPr lang="it-IT" sz="1800" dirty="0" smtClean="0">
                <a:latin typeface="+mn-lt"/>
              </a:rPr>
              <a:t>), quindi, nella sua costruzione, è necessario trovare un compromesso tra due </a:t>
            </a:r>
            <a:r>
              <a:rPr lang="it-IT" sz="1800" dirty="0">
                <a:latin typeface="+mn-lt"/>
              </a:rPr>
              <a:t>esigenze in conflitto: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it-IT" sz="1800" dirty="0" smtClean="0">
                <a:latin typeface="+mn-lt"/>
              </a:rPr>
              <a:t>costruire </a:t>
            </a:r>
            <a:r>
              <a:rPr lang="it-IT" sz="1800" dirty="0">
                <a:latin typeface="+mn-lt"/>
              </a:rPr>
              <a:t>un modello con pochi </a:t>
            </a:r>
            <a:r>
              <a:rPr lang="it-IT" sz="1800" dirty="0" err="1" smtClean="0">
                <a:latin typeface="+mn-lt"/>
              </a:rPr>
              <a:t>regressori</a:t>
            </a:r>
            <a:r>
              <a:rPr lang="it-IT" sz="1800" dirty="0" smtClean="0">
                <a:latin typeface="+mn-lt"/>
              </a:rPr>
              <a:t>;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it-IT" sz="1800" dirty="0" smtClean="0">
                <a:latin typeface="+mn-lt"/>
              </a:rPr>
              <a:t>costruire </a:t>
            </a:r>
            <a:r>
              <a:rPr lang="it-IT" sz="1800" dirty="0">
                <a:latin typeface="+mn-lt"/>
              </a:rPr>
              <a:t>un modello che spieghi </a:t>
            </a:r>
            <a:r>
              <a:rPr lang="it-IT" sz="1800" dirty="0" smtClean="0">
                <a:latin typeface="+mn-lt"/>
              </a:rPr>
              <a:t>«bene» </a:t>
            </a:r>
            <a:r>
              <a:rPr lang="it-IT" sz="1800" dirty="0">
                <a:latin typeface="+mn-lt"/>
              </a:rPr>
              <a:t>la </a:t>
            </a:r>
            <a:r>
              <a:rPr lang="it-IT" sz="1800" dirty="0" smtClean="0">
                <a:latin typeface="+mn-lt"/>
              </a:rPr>
              <a:t>Y.</a:t>
            </a:r>
          </a:p>
        </p:txBody>
      </p:sp>
    </p:spTree>
    <p:extLst>
      <p:ext uri="{BB962C8B-B14F-4D97-AF65-F5344CB8AC3E}">
        <p14:creationId xmlns:p14="http://schemas.microsoft.com/office/powerpoint/2010/main" val="15694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12820" y="964046"/>
            <a:ext cx="591860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Costruzione del modello (2/4)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 bwMode="auto">
              <a:xfrm>
                <a:off x="287388" y="1664804"/>
                <a:ext cx="8569224" cy="4093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Sono stati sviluppati diversi criteri </a:t>
                </a:r>
                <a:r>
                  <a:rPr lang="it-IT" sz="2000" dirty="0">
                    <a:latin typeface="+mn-lt"/>
                  </a:rPr>
                  <a:t>automatici per l’ottimizzazione della scelta dei </a:t>
                </a:r>
                <a:r>
                  <a:rPr lang="it-IT" sz="2000" dirty="0" err="1" smtClean="0">
                    <a:latin typeface="+mn-lt"/>
                  </a:rPr>
                  <a:t>regressori</a:t>
                </a:r>
                <a:r>
                  <a:rPr lang="it-IT" sz="2000" dirty="0" smtClean="0">
                    <a:latin typeface="+mn-lt"/>
                  </a:rPr>
                  <a:t>, i quali consistono sostanzialmente nell’inserire </a:t>
                </a:r>
                <a:r>
                  <a:rPr lang="it-IT" sz="2000" dirty="0">
                    <a:latin typeface="+mn-lt"/>
                  </a:rPr>
                  <a:t>quante più variabili indipendenti e </a:t>
                </a:r>
                <a:r>
                  <a:rPr lang="it-IT" sz="2000" dirty="0" smtClean="0">
                    <a:latin typeface="+mn-lt"/>
                  </a:rPr>
                  <a:t>selezionare poi </a:t>
                </a:r>
                <a:r>
                  <a:rPr lang="it-IT" sz="2000" dirty="0">
                    <a:latin typeface="+mn-lt"/>
                  </a:rPr>
                  <a:t>quelle che risultano </a:t>
                </a:r>
                <a:r>
                  <a:rPr lang="it-IT" sz="2000" dirty="0" smtClean="0">
                    <a:latin typeface="+mn-lt"/>
                  </a:rPr>
                  <a:t>significative: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1) </a:t>
                </a:r>
                <a:r>
                  <a:rPr lang="it-IT" sz="2000" b="1" u="sng" dirty="0" err="1" smtClean="0">
                    <a:solidFill>
                      <a:srgbClr val="FF0000"/>
                    </a:solidFill>
                    <a:latin typeface="+mn-lt"/>
                  </a:rPr>
                  <a:t>Enter</a:t>
                </a:r>
                <a:r>
                  <a:rPr lang="it-IT" sz="2000" dirty="0" smtClean="0">
                    <a:latin typeface="+mn-lt"/>
                  </a:rPr>
                  <a:t>: le variabili indipendenti vengono considerate tutte insieme contemporaneamente.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2) </a:t>
                </a:r>
                <a:r>
                  <a:rPr lang="it-IT" sz="2000" b="1" u="sng" dirty="0" err="1" smtClean="0">
                    <a:solidFill>
                      <a:srgbClr val="FF0000"/>
                    </a:solidFill>
                    <a:latin typeface="+mn-lt"/>
                  </a:rPr>
                  <a:t>Stepwise</a:t>
                </a:r>
                <a:r>
                  <a:rPr lang="it-IT" sz="2000" b="1" u="sng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it-IT" sz="2000" b="1" u="sng" dirty="0" err="1">
                    <a:solidFill>
                      <a:srgbClr val="FF0000"/>
                    </a:solidFill>
                    <a:latin typeface="+mn-lt"/>
                  </a:rPr>
                  <a:t>regression</a:t>
                </a:r>
                <a:r>
                  <a:rPr lang="it-IT" sz="2000" dirty="0">
                    <a:latin typeface="+mn-lt"/>
                  </a:rPr>
                  <a:t>: un </a:t>
                </a:r>
                <a:r>
                  <a:rPr lang="it-IT" sz="2000" dirty="0" err="1">
                    <a:latin typeface="+mn-lt"/>
                  </a:rPr>
                  <a:t>predittore</a:t>
                </a:r>
                <a:r>
                  <a:rPr lang="it-IT" sz="2000" dirty="0">
                    <a:latin typeface="+mn-lt"/>
                  </a:rPr>
                  <a:t> viene incluso nel modello se, in una fase del processo di selezione, dà il contributo più significativo alla spiegazione della variabilità di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2000" dirty="0">
                    <a:latin typeface="+mn-lt"/>
                  </a:rPr>
                  <a:t>, ma può essere rimosso nelle fasi </a:t>
                </a:r>
                <a:r>
                  <a:rPr lang="it-IT" sz="2000" dirty="0" smtClean="0">
                    <a:latin typeface="+mn-lt"/>
                  </a:rPr>
                  <a:t>successive, </a:t>
                </a:r>
                <a:r>
                  <a:rPr lang="it-IT" sz="2000" dirty="0">
                    <a:latin typeface="+mn-lt"/>
                  </a:rPr>
                  <a:t>se la sua capacità esplicativa viene surrogata da altri </a:t>
                </a:r>
                <a:r>
                  <a:rPr lang="it-IT" sz="2000" dirty="0" err="1">
                    <a:latin typeface="+mn-lt"/>
                  </a:rPr>
                  <a:t>predittori</a:t>
                </a:r>
                <a:r>
                  <a:rPr lang="it-IT" sz="2000" dirty="0">
                    <a:latin typeface="+mn-lt"/>
                  </a:rPr>
                  <a:t>. </a:t>
                </a:r>
                <a:r>
                  <a:rPr lang="it-IT" sz="2000" dirty="0" smtClean="0">
                    <a:latin typeface="+mn-lt"/>
                  </a:rPr>
                  <a:t>Esso quindi </a:t>
                </a:r>
                <a:r>
                  <a:rPr lang="it-IT" sz="2000" dirty="0">
                    <a:latin typeface="+mn-lt"/>
                  </a:rPr>
                  <a:t>consiste nell’inserire e rimuovere ricorsivamente le variabili dal modello sulla base della loro significatività statistica</a:t>
                </a:r>
                <a:r>
                  <a:rPr lang="it-IT" sz="2000" dirty="0" smtClean="0">
                    <a:latin typeface="+mn-lt"/>
                  </a:rPr>
                  <a:t>.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388" y="1664804"/>
                <a:ext cx="8569224" cy="4093428"/>
              </a:xfrm>
              <a:prstGeom prst="rect">
                <a:avLst/>
              </a:prstGeom>
              <a:blipFill rotWithShape="0">
                <a:blip r:embed="rId3"/>
                <a:stretch>
                  <a:fillRect l="-711" t="-893" b="-14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3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12820" y="964046"/>
            <a:ext cx="591860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Costruzione del modello (3/4)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287388" y="1941217"/>
            <a:ext cx="856922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+mn-lt"/>
              </a:rPr>
              <a:t>3) </a:t>
            </a:r>
            <a:r>
              <a:rPr lang="it-IT" sz="2000" b="1" u="sng" dirty="0" err="1">
                <a:solidFill>
                  <a:srgbClr val="FF0000"/>
                </a:solidFill>
                <a:latin typeface="+mn-lt"/>
              </a:rPr>
              <a:t>Forward</a:t>
            </a:r>
            <a:r>
              <a:rPr lang="it-IT" sz="2000" b="1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b="1" u="sng" dirty="0" err="1">
                <a:solidFill>
                  <a:srgbClr val="FF0000"/>
                </a:solidFill>
                <a:latin typeface="+mn-lt"/>
              </a:rPr>
              <a:t>selection</a:t>
            </a:r>
            <a:r>
              <a:rPr lang="it-IT" sz="2000" dirty="0">
                <a:latin typeface="+mn-lt"/>
              </a:rPr>
              <a:t>: </a:t>
            </a:r>
            <a:r>
              <a:rPr lang="it-IT" sz="2000" dirty="0" smtClean="0">
                <a:latin typeface="+mn-lt"/>
              </a:rPr>
              <a:t>molto simile alla procedura </a:t>
            </a:r>
            <a:r>
              <a:rPr lang="it-IT" sz="2000" dirty="0" err="1" smtClean="0">
                <a:latin typeface="+mn-lt"/>
              </a:rPr>
              <a:t>stepwise</a:t>
            </a:r>
            <a:r>
              <a:rPr lang="it-IT" sz="2000" dirty="0" smtClean="0">
                <a:latin typeface="+mn-lt"/>
              </a:rPr>
              <a:t>, </a:t>
            </a:r>
            <a:r>
              <a:rPr lang="it-IT" sz="2000" dirty="0">
                <a:latin typeface="+mn-lt"/>
              </a:rPr>
              <a:t>tranne </a:t>
            </a:r>
            <a:r>
              <a:rPr lang="it-IT" sz="2000" dirty="0" smtClean="0">
                <a:latin typeface="+mn-lt"/>
              </a:rPr>
              <a:t>per il fatto che, </a:t>
            </a:r>
            <a:r>
              <a:rPr lang="it-IT" sz="2000" dirty="0">
                <a:latin typeface="+mn-lt"/>
              </a:rPr>
              <a:t>ogni volta che </a:t>
            </a:r>
            <a:r>
              <a:rPr lang="it-IT" sz="2000" dirty="0" smtClean="0">
                <a:latin typeface="+mn-lt"/>
              </a:rPr>
              <a:t>un </a:t>
            </a:r>
            <a:r>
              <a:rPr lang="it-IT" sz="2000" dirty="0" err="1" smtClean="0">
                <a:latin typeface="+mn-lt"/>
              </a:rPr>
              <a:t>predittore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è </a:t>
            </a:r>
            <a:r>
              <a:rPr lang="it-IT" sz="2000" dirty="0" smtClean="0">
                <a:latin typeface="+mn-lt"/>
              </a:rPr>
              <a:t>aggiunto, </a:t>
            </a:r>
            <a:r>
              <a:rPr lang="it-IT" sz="2000" dirty="0">
                <a:latin typeface="+mn-lt"/>
              </a:rPr>
              <a:t>viene fatto un test di </a:t>
            </a:r>
            <a:r>
              <a:rPr lang="it-IT" sz="2000" dirty="0" smtClean="0">
                <a:latin typeface="+mn-lt"/>
              </a:rPr>
              <a:t>significatività del nuovo </a:t>
            </a:r>
            <a:r>
              <a:rPr lang="it-IT" sz="2000" dirty="0" err="1" smtClean="0">
                <a:latin typeface="+mn-lt"/>
              </a:rPr>
              <a:t>regressore</a:t>
            </a:r>
            <a:r>
              <a:rPr lang="it-IT" sz="2000" dirty="0" smtClean="0">
                <a:latin typeface="+mn-lt"/>
              </a:rPr>
              <a:t>. </a:t>
            </a:r>
            <a:r>
              <a:rPr lang="it-IT" sz="2000" dirty="0">
                <a:latin typeface="+mn-lt"/>
              </a:rPr>
              <a:t>L’equazione di regressione </a:t>
            </a:r>
            <a:r>
              <a:rPr lang="it-IT" sz="2000" dirty="0" smtClean="0">
                <a:latin typeface="+mn-lt"/>
              </a:rPr>
              <a:t>è perciò </a:t>
            </a:r>
            <a:r>
              <a:rPr lang="it-IT" sz="2000" dirty="0">
                <a:latin typeface="+mn-lt"/>
              </a:rPr>
              <a:t>continuamente </a:t>
            </a:r>
            <a:r>
              <a:rPr lang="it-IT" sz="2000" dirty="0" smtClean="0">
                <a:latin typeface="+mn-lt"/>
              </a:rPr>
              <a:t>aggiornata.</a:t>
            </a:r>
            <a:endParaRPr lang="it-IT" sz="20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it-IT" sz="2000" dirty="0" smtClean="0">
                <a:latin typeface="+mn-lt"/>
              </a:rPr>
              <a:t>4) </a:t>
            </a:r>
            <a:r>
              <a:rPr lang="it-IT" sz="2000" b="1" u="sng" dirty="0" err="1" smtClean="0">
                <a:solidFill>
                  <a:srgbClr val="FF0000"/>
                </a:solidFill>
                <a:latin typeface="+mn-lt"/>
              </a:rPr>
              <a:t>Backward</a:t>
            </a:r>
            <a:r>
              <a:rPr lang="it-IT" sz="2000" b="1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b="1" u="sng" dirty="0" err="1">
                <a:solidFill>
                  <a:srgbClr val="FF0000"/>
                </a:solidFill>
                <a:latin typeface="+mn-lt"/>
              </a:rPr>
              <a:t>elimination</a:t>
            </a:r>
            <a:r>
              <a:rPr lang="it-IT" sz="2000" dirty="0">
                <a:latin typeface="+mn-lt"/>
              </a:rPr>
              <a:t>: </a:t>
            </a:r>
            <a:r>
              <a:rPr lang="it-IT" sz="2000" dirty="0" smtClean="0">
                <a:latin typeface="+mn-lt"/>
              </a:rPr>
              <a:t>procedura opposta alla precedente, </a:t>
            </a:r>
            <a:r>
              <a:rPr lang="it-IT" sz="2000" dirty="0">
                <a:latin typeface="+mn-lt"/>
              </a:rPr>
              <a:t>dal momento che </a:t>
            </a:r>
            <a:r>
              <a:rPr lang="it-IT" sz="2000" dirty="0" smtClean="0">
                <a:latin typeface="+mn-lt"/>
              </a:rPr>
              <a:t>tutti i </a:t>
            </a:r>
            <a:r>
              <a:rPr lang="it-IT" sz="2000" dirty="0" err="1" smtClean="0">
                <a:latin typeface="+mn-lt"/>
              </a:rPr>
              <a:t>regressori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sono </a:t>
            </a:r>
            <a:r>
              <a:rPr lang="it-IT" sz="2000" dirty="0" smtClean="0">
                <a:latin typeface="+mn-lt"/>
              </a:rPr>
              <a:t>immessi insieme. Si calcola </a:t>
            </a:r>
            <a:r>
              <a:rPr lang="it-IT" sz="2000" dirty="0">
                <a:latin typeface="+mn-lt"/>
              </a:rPr>
              <a:t>il contributo di ciascuna sulla base del </a:t>
            </a:r>
            <a:r>
              <a:rPr lang="it-IT" sz="2000" dirty="0" smtClean="0">
                <a:latin typeface="+mn-lt"/>
              </a:rPr>
              <a:t>t test e questo viene poi confrontato </a:t>
            </a:r>
            <a:r>
              <a:rPr lang="it-IT" sz="2000" dirty="0">
                <a:latin typeface="+mn-lt"/>
              </a:rPr>
              <a:t>con un criterio di rimozione </a:t>
            </a:r>
            <a:r>
              <a:rPr lang="it-IT" sz="2000" dirty="0" smtClean="0">
                <a:latin typeface="+mn-lt"/>
              </a:rPr>
              <a:t>o </a:t>
            </a:r>
            <a:r>
              <a:rPr lang="it-IT" sz="2000" dirty="0">
                <a:latin typeface="+mn-lt"/>
              </a:rPr>
              <a:t>del valore assoluto di t o della sua significatività. Se </a:t>
            </a:r>
            <a:r>
              <a:rPr lang="it-IT" sz="2000" dirty="0" smtClean="0">
                <a:latin typeface="+mn-lt"/>
              </a:rPr>
              <a:t>risulta un’eliminazione del </a:t>
            </a:r>
            <a:r>
              <a:rPr lang="it-IT" sz="2000" dirty="0" err="1" smtClean="0">
                <a:latin typeface="+mn-lt"/>
              </a:rPr>
              <a:t>predittore</a:t>
            </a:r>
            <a:r>
              <a:rPr lang="it-IT" sz="2000" dirty="0" smtClean="0">
                <a:latin typeface="+mn-lt"/>
              </a:rPr>
              <a:t>, </a:t>
            </a:r>
            <a:r>
              <a:rPr lang="it-IT" sz="2000" dirty="0">
                <a:latin typeface="+mn-lt"/>
              </a:rPr>
              <a:t>il modello è valutato di </a:t>
            </a:r>
            <a:r>
              <a:rPr lang="it-IT" sz="2000" dirty="0" smtClean="0">
                <a:latin typeface="+mn-lt"/>
              </a:rPr>
              <a:t>nuovo per valutare l’eliminazione di ulteriori </a:t>
            </a:r>
            <a:r>
              <a:rPr lang="it-IT" sz="2000" dirty="0" err="1" smtClean="0">
                <a:latin typeface="+mn-lt"/>
              </a:rPr>
              <a:t>regressori</a:t>
            </a:r>
            <a:r>
              <a:rPr lang="it-IT" sz="2000" dirty="0" smtClean="0">
                <a:latin typeface="+mn-lt"/>
              </a:rPr>
              <a:t>.</a:t>
            </a:r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60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12820" y="964046"/>
            <a:ext cx="591860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Costruzione del modello (4/4)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719437" y="1798942"/>
            <a:ext cx="770512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sz="2800" dirty="0" smtClean="0">
                <a:latin typeface="+mn-lt"/>
              </a:rPr>
              <a:t>Nessuna delle procedure presentate offre </a:t>
            </a:r>
            <a:r>
              <a:rPr lang="it-IT" sz="2800" dirty="0">
                <a:latin typeface="+mn-lt"/>
              </a:rPr>
              <a:t>garanzie </a:t>
            </a:r>
            <a:r>
              <a:rPr lang="it-IT" sz="2800" dirty="0" smtClean="0">
                <a:latin typeface="+mn-lt"/>
              </a:rPr>
              <a:t>assolute, </a:t>
            </a:r>
            <a:r>
              <a:rPr lang="it-IT" sz="2800" dirty="0">
                <a:latin typeface="+mn-lt"/>
              </a:rPr>
              <a:t>relativamente alla scelta ottimale delle </a:t>
            </a:r>
            <a:r>
              <a:rPr lang="it-IT" sz="2800" dirty="0" smtClean="0">
                <a:latin typeface="+mn-lt"/>
              </a:rPr>
              <a:t>variabili.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sz="2800" dirty="0" smtClean="0">
                <a:latin typeface="+mn-lt"/>
              </a:rPr>
              <a:t>Si </a:t>
            </a:r>
            <a:r>
              <a:rPr lang="it-IT" sz="2800" dirty="0">
                <a:latin typeface="+mn-lt"/>
              </a:rPr>
              <a:t>raccomanda un numero di osservazioni 10-20 volte superiore al numero delle variabili </a:t>
            </a:r>
            <a:r>
              <a:rPr lang="it-IT" sz="2800" dirty="0" smtClean="0">
                <a:latin typeface="+mn-lt"/>
              </a:rPr>
              <a:t>indipendenti.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sz="2800" dirty="0" smtClean="0">
                <a:latin typeface="+mn-lt"/>
              </a:rPr>
              <a:t>In assenza totale </a:t>
            </a:r>
            <a:r>
              <a:rPr lang="it-IT" sz="2800" dirty="0">
                <a:latin typeface="+mn-lt"/>
              </a:rPr>
              <a:t>di correlazione i metodi dovrebbero dare gli stessi </a:t>
            </a:r>
            <a:r>
              <a:rPr lang="it-IT" sz="2800" dirty="0" smtClean="0">
                <a:latin typeface="+mn-lt"/>
              </a:rPr>
              <a:t>risultati.</a:t>
            </a:r>
            <a:endParaRPr lang="it-IT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86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90196" y="964046"/>
            <a:ext cx="616386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Confronto tra coefficienti (1/2)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125506" y="1628800"/>
            <a:ext cx="88929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 smtClean="0">
                <a:latin typeface="+mn-lt"/>
              </a:rPr>
              <a:t>Una volta individuato il modello migliore, è </a:t>
            </a:r>
            <a:r>
              <a:rPr lang="it-IT" sz="2000" dirty="0">
                <a:latin typeface="+mn-lt"/>
              </a:rPr>
              <a:t>interessante determinare </a:t>
            </a:r>
            <a:r>
              <a:rPr lang="it-IT" sz="2000" dirty="0" smtClean="0">
                <a:latin typeface="+mn-lt"/>
              </a:rPr>
              <a:t>i </a:t>
            </a:r>
            <a:r>
              <a:rPr lang="it-IT" sz="2000" dirty="0">
                <a:latin typeface="+mn-lt"/>
              </a:rPr>
              <a:t>contributi marginali di ogni variabile indipendente attraverso </a:t>
            </a:r>
            <a:r>
              <a:rPr lang="it-IT" sz="2000" dirty="0" smtClean="0">
                <a:latin typeface="+mn-lt"/>
              </a:rPr>
              <a:t>un confronto </a:t>
            </a:r>
            <a:r>
              <a:rPr lang="it-IT" sz="2000" dirty="0">
                <a:latin typeface="+mn-lt"/>
              </a:rPr>
              <a:t>tra </a:t>
            </a:r>
            <a:r>
              <a:rPr lang="it-IT" sz="2000" dirty="0" smtClean="0">
                <a:latin typeface="+mn-lt"/>
              </a:rPr>
              <a:t>i rispettivi </a:t>
            </a:r>
            <a:r>
              <a:rPr lang="it-IT" sz="2000" dirty="0">
                <a:latin typeface="+mn-lt"/>
              </a:rPr>
              <a:t>coefficienti di </a:t>
            </a:r>
            <a:r>
              <a:rPr lang="it-IT" sz="2000" dirty="0" smtClean="0">
                <a:latin typeface="+mn-lt"/>
              </a:rPr>
              <a:t>regressione.</a:t>
            </a:r>
            <a:endParaRPr lang="it-IT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 bwMode="auto">
              <a:xfrm>
                <a:off x="359397" y="3876470"/>
                <a:ext cx="8425207" cy="2144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1. Standardizzare ciascuna variabile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2000" dirty="0" smtClean="0">
                    <a:latin typeface="+mn-lt"/>
                  </a:rPr>
                  <a:t>, sottraendo </a:t>
                </a:r>
                <a:r>
                  <a:rPr lang="it-IT" sz="2000" dirty="0">
                    <a:latin typeface="+mn-lt"/>
                  </a:rPr>
                  <a:t>ai valori la rispettiva media e dividendo per la rispettiva deviazione </a:t>
                </a:r>
                <a:r>
                  <a:rPr lang="it-IT" sz="2000" dirty="0" smtClean="0">
                    <a:latin typeface="+mn-lt"/>
                  </a:rPr>
                  <a:t>standard: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dirty="0">
                  <a:latin typeface="+mn-lt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2. Stimare </a:t>
                </a:r>
                <a:r>
                  <a:rPr lang="it-IT" sz="2000" dirty="0">
                    <a:latin typeface="+mn-lt"/>
                  </a:rPr>
                  <a:t>i parametri del modello usando le variabili </a:t>
                </a:r>
                <a:r>
                  <a:rPr lang="it-IT" sz="2000" dirty="0" smtClean="0">
                    <a:latin typeface="+mn-lt"/>
                  </a:rPr>
                  <a:t>standardizzate.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397" y="3876470"/>
                <a:ext cx="8425207" cy="2144818"/>
              </a:xfrm>
              <a:prstGeom prst="rect">
                <a:avLst/>
              </a:prstGeom>
              <a:blipFill rotWithShape="0">
                <a:blip r:embed="rId3"/>
                <a:stretch>
                  <a:fillRect t="-1989" b="-397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ccia in giù 6"/>
          <p:cNvSpPr/>
          <p:nvPr/>
        </p:nvSpPr>
        <p:spPr bwMode="auto">
          <a:xfrm>
            <a:off x="4329684" y="2774628"/>
            <a:ext cx="484632" cy="978408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9" name="CasellaDiTesto 8"/>
          <p:cNvSpPr txBox="1"/>
          <p:nvPr/>
        </p:nvSpPr>
        <p:spPr bwMode="auto">
          <a:xfrm>
            <a:off x="125506" y="3353088"/>
            <a:ext cx="18421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smtClean="0">
                <a:solidFill>
                  <a:schemeClr val="accent2"/>
                </a:solidFill>
                <a:latin typeface="+mn-lt"/>
              </a:rPr>
              <a:t>PROCEDURA</a:t>
            </a:r>
            <a:endParaRPr lang="it-IT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91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90196" y="964046"/>
            <a:ext cx="616386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Confronto tra coefficienti (2/2)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 bwMode="auto">
              <a:xfrm>
                <a:off x="125506" y="1628800"/>
                <a:ext cx="8892988" cy="1938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3. Ottenere i </a:t>
                </a:r>
                <a:r>
                  <a:rPr lang="it-IT" sz="2000" b="1" u="sng" dirty="0" smtClean="0">
                    <a:latin typeface="+mn-lt"/>
                  </a:rPr>
                  <a:t>coefficienti </a:t>
                </a:r>
                <a:r>
                  <a:rPr lang="it-IT" sz="2000" b="1" u="sng" dirty="0">
                    <a:latin typeface="+mn-lt"/>
                  </a:rPr>
                  <a:t>beta</a:t>
                </a:r>
                <a:r>
                  <a:rPr lang="it-IT" sz="2000" dirty="0">
                    <a:latin typeface="+mn-lt"/>
                  </a:rPr>
                  <a:t>, cioè </a:t>
                </a:r>
                <a:r>
                  <a:rPr lang="it-IT" sz="2000" dirty="0" smtClean="0">
                    <a:latin typeface="+mn-lt"/>
                  </a:rPr>
                  <a:t>i coefficienti </a:t>
                </a:r>
                <a:r>
                  <a:rPr lang="it-IT" sz="2000" dirty="0">
                    <a:latin typeface="+mn-lt"/>
                  </a:rPr>
                  <a:t>di regressione </a:t>
                </a:r>
                <a:r>
                  <a:rPr lang="it-IT" sz="2000" dirty="0" smtClean="0">
                    <a:latin typeface="+mn-lt"/>
                  </a:rPr>
                  <a:t>standardizzati, i quali sono indipendenti </a:t>
                </a:r>
                <a:r>
                  <a:rPr lang="it-IT" sz="2000" dirty="0">
                    <a:latin typeface="+mn-lt"/>
                  </a:rPr>
                  <a:t>dalle </a:t>
                </a:r>
                <a:r>
                  <a:rPr lang="it-IT" sz="2000" dirty="0" smtClean="0">
                    <a:latin typeface="+mn-lt"/>
                  </a:rPr>
                  <a:t>unità di misura </a:t>
                </a:r>
                <a:r>
                  <a:rPr lang="it-IT" sz="2000" dirty="0">
                    <a:latin typeface="+mn-lt"/>
                  </a:rPr>
                  <a:t>di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</a:t>
                </a:r>
                <a:r>
                  <a:rPr lang="it-IT" sz="2000" dirty="0">
                    <a:latin typeface="+mn-lt"/>
                  </a:rPr>
                  <a:t>e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2000" dirty="0">
                    <a:latin typeface="+mn-lt"/>
                  </a:rPr>
                  <a:t>, in quanto le variabili indipendenti sono espresse in forma standardizzata </a:t>
                </a:r>
                <a:r>
                  <a:rPr lang="it-IT" sz="2000" dirty="0" smtClean="0">
                    <a:latin typeface="+mn-lt"/>
                  </a:rPr>
                  <a:t>(detta anche Z-score</a:t>
                </a:r>
                <a:r>
                  <a:rPr lang="it-IT" sz="2000" dirty="0">
                    <a:latin typeface="+mn-lt"/>
                  </a:rPr>
                  <a:t>); se le variabili indipendenti sono diverse è quindi possibile comparare fra di loro i coefficienti delle varie variabili indipendenti alla ricerca di </a:t>
                </a:r>
                <a:r>
                  <a:rPr lang="it-IT" sz="2000" dirty="0" smtClean="0">
                    <a:latin typeface="+mn-lt"/>
                  </a:rPr>
                  <a:t>quelle più </a:t>
                </a:r>
                <a:r>
                  <a:rPr lang="it-IT" sz="2000" dirty="0">
                    <a:latin typeface="+mn-lt"/>
                  </a:rPr>
                  <a:t>importanti.</a:t>
                </a: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506" y="1628800"/>
                <a:ext cx="8892988" cy="1938992"/>
              </a:xfrm>
              <a:prstGeom prst="rect">
                <a:avLst/>
              </a:prstGeom>
              <a:blipFill rotWithShape="0">
                <a:blip r:embed="rId3"/>
                <a:stretch>
                  <a:fillRect t="-1887" b="-44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 bwMode="auto">
          <a:xfrm>
            <a:off x="454043" y="4869160"/>
            <a:ext cx="82359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dirty="0">
                <a:latin typeface="+mn-lt"/>
              </a:rPr>
              <a:t>Maggiore è il coefficiente standardizzato, maggiore è il peso della variabile cui è </a:t>
            </a:r>
            <a:r>
              <a:rPr lang="it-IT" sz="2800" dirty="0" smtClean="0">
                <a:latin typeface="+mn-lt"/>
              </a:rPr>
              <a:t>associato.</a:t>
            </a:r>
            <a:endParaRPr lang="it-IT" sz="2800" dirty="0">
              <a:latin typeface="+mn-lt"/>
            </a:endParaRPr>
          </a:p>
        </p:txBody>
      </p:sp>
      <p:sp>
        <p:nvSpPr>
          <p:cNvPr id="10" name="Freccia in giù 9"/>
          <p:cNvSpPr/>
          <p:nvPr/>
        </p:nvSpPr>
        <p:spPr bwMode="auto">
          <a:xfrm>
            <a:off x="4329684" y="3645024"/>
            <a:ext cx="484632" cy="978408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4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Correlazione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28258" y="964046"/>
            <a:ext cx="3887603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La covarianza (1/3)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 bwMode="auto">
              <a:xfrm>
                <a:off x="449542" y="1628800"/>
                <a:ext cx="824491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Il primo indice cui è possibile ricorrere per valutare l’associazione tra due variabili (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e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) viene detto </a:t>
                </a:r>
                <a:r>
                  <a:rPr lang="it-IT" sz="2000" b="1" u="sng" dirty="0" smtClean="0">
                    <a:latin typeface="+mn-lt"/>
                  </a:rPr>
                  <a:t>Covarianza</a:t>
                </a:r>
                <a:r>
                  <a:rPr lang="it-IT" sz="2000" dirty="0" smtClean="0">
                    <a:latin typeface="+mn-lt"/>
                  </a:rPr>
                  <a:t> e si ottiene calcolando la media aritmetica del prodotto degli scarti dalle rispettive medie: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42" y="1628800"/>
                <a:ext cx="8244916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814" t="-3593" r="-1036" b="-898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 bwMode="auto">
              <a:xfrm>
                <a:off x="654582" y="2780928"/>
                <a:ext cx="7934736" cy="1038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it-IT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582" y="2780928"/>
                <a:ext cx="7934736" cy="10384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 bwMode="auto">
          <a:xfrm>
            <a:off x="2015852" y="4329100"/>
            <a:ext cx="5112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smtClean="0">
                <a:latin typeface="+mn-lt"/>
              </a:rPr>
              <a:t>N.B. Si osservi che vale la relazione</a:t>
            </a:r>
            <a:endParaRPr lang="it-IT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1826633" y="4806179"/>
                <a:ext cx="5490734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𝑑𝑒𝑣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𝑑𝑒𝑣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rad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𝑐𝑜𝑑𝑒𝑣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𝑑𝑒𝑣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𝑑𝑒𝑣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633" y="4806179"/>
                <a:ext cx="5490734" cy="5395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 bwMode="auto">
          <a:xfrm>
            <a:off x="3527884" y="2780928"/>
            <a:ext cx="2628292" cy="1046192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1" name="CasellaDiTesto 10"/>
          <p:cNvSpPr txBox="1"/>
          <p:nvPr/>
        </p:nvSpPr>
        <p:spPr bwMode="auto">
          <a:xfrm>
            <a:off x="4016403" y="3826271"/>
            <a:ext cx="1557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err="1">
                <a:solidFill>
                  <a:srgbClr val="FF0000"/>
                </a:solidFill>
                <a:latin typeface="+mn-lt"/>
              </a:rPr>
              <a:t>c</a:t>
            </a:r>
            <a:r>
              <a:rPr lang="it-IT" sz="2000" b="1" dirty="0" err="1" smtClean="0">
                <a:solidFill>
                  <a:srgbClr val="FF0000"/>
                </a:solidFill>
                <a:latin typeface="+mn-lt"/>
              </a:rPr>
              <a:t>odevianza</a:t>
            </a:r>
            <a:endParaRPr lang="it-IT" sz="20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 bwMode="auto">
              <a:xfrm>
                <a:off x="1575090" y="5625244"/>
                <a:ext cx="599382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 rappresenta il numero di coppie di osservazioni.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5090" y="5625244"/>
                <a:ext cx="5993820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10769" r="-305" b="-261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0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51867" y="964046"/>
            <a:ext cx="5240537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Il caso «non lineare» (1/4)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368533" y="1721708"/>
            <a:ext cx="8406934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smtClean="0">
                <a:latin typeface="+mn-lt"/>
              </a:rPr>
              <a:t>Il modello lineare (additivo) è il più semplice possibile, perciò è abbastanza facile capire come vi siano dei casi in cui questo non è adatto a rappresentare efficacemente l’andamento di un fenomeno. Quando questo si verifica, è necessario fare ricorso ai </a:t>
            </a:r>
            <a:r>
              <a:rPr lang="it-IT" sz="2000" b="1" u="sng" dirty="0" smtClean="0">
                <a:latin typeface="+mn-lt"/>
              </a:rPr>
              <a:t>modelli di regressione non lineare</a:t>
            </a:r>
            <a:r>
              <a:rPr lang="it-IT" sz="2000" dirty="0" smtClean="0">
                <a:latin typeface="+mn-lt"/>
              </a:rPr>
              <a:t>, vale a dire a modelli (semplici o multipli) in cui la forma della relazione funzionale può essere di qualunque natura.</a:t>
            </a:r>
          </a:p>
          <a:p>
            <a:pPr>
              <a:spcBef>
                <a:spcPct val="50000"/>
              </a:spcBef>
            </a:pPr>
            <a:r>
              <a:rPr lang="it-IT" sz="2000" dirty="0" smtClean="0">
                <a:latin typeface="+mn-lt"/>
              </a:rPr>
              <a:t>Si osservi che i modelli non lineari sono più complessi da specificare e stimare, per difficoltà legate alla definizione della funzione e alla dichiarazione e inizializzazione dei parametri. Inoltre la stima dei parametri è un processo iterativo, che comporta problemi di convergenza della soluzione, di scelta dei valori iniziali, del metodo iterativo e del passo di iterazione.</a:t>
            </a:r>
          </a:p>
        </p:txBody>
      </p:sp>
    </p:spTree>
    <p:extLst>
      <p:ext uri="{BB962C8B-B14F-4D97-AF65-F5344CB8AC3E}">
        <p14:creationId xmlns:p14="http://schemas.microsoft.com/office/powerpoint/2010/main" val="36162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51867" y="964046"/>
            <a:ext cx="5240537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Il caso «non lineare» (2/4)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 bwMode="auto">
              <a:xfrm>
                <a:off x="143762" y="1700808"/>
                <a:ext cx="8856476" cy="2492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dirty="0">
                    <a:latin typeface="+mn-lt"/>
                  </a:rPr>
                  <a:t>Se la relazione tra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dirty="0">
                    <a:latin typeface="+mn-lt"/>
                  </a:rPr>
                  <a:t> ed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dirty="0">
                    <a:latin typeface="+mn-lt"/>
                  </a:rPr>
                  <a:t> </a:t>
                </a:r>
                <a:r>
                  <a:rPr lang="it-IT" dirty="0" smtClean="0">
                    <a:latin typeface="+mn-lt"/>
                  </a:rPr>
                  <a:t>è </a:t>
                </a:r>
                <a:r>
                  <a:rPr lang="it-IT" dirty="0">
                    <a:latin typeface="+mn-lt"/>
                  </a:rPr>
                  <a:t>non lineare:</a:t>
                </a: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it-IT" dirty="0" smtClean="0">
                    <a:latin typeface="+mn-lt"/>
                  </a:rPr>
                  <a:t>l'effetto </a:t>
                </a:r>
                <a:r>
                  <a:rPr lang="it-IT" dirty="0">
                    <a:latin typeface="+mn-lt"/>
                  </a:rPr>
                  <a:t>di una variazione di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dirty="0">
                    <a:latin typeface="+mn-lt"/>
                  </a:rPr>
                  <a:t> su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dirty="0" smtClean="0">
                    <a:latin typeface="+mn-lt"/>
                  </a:rPr>
                  <a:t> </a:t>
                </a:r>
                <a:r>
                  <a:rPr lang="it-IT" dirty="0">
                    <a:latin typeface="+mn-lt"/>
                  </a:rPr>
                  <a:t>dipende dal valore di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dirty="0">
                    <a:latin typeface="+mn-lt"/>
                  </a:rPr>
                  <a:t>;</a:t>
                </a: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it-IT" dirty="0" smtClean="0">
                    <a:latin typeface="+mn-lt"/>
                  </a:rPr>
                  <a:t>l'effetto </a:t>
                </a:r>
                <a:r>
                  <a:rPr lang="it-IT" dirty="0">
                    <a:latin typeface="+mn-lt"/>
                  </a:rPr>
                  <a:t>marginale di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dirty="0">
                    <a:latin typeface="+mn-lt"/>
                  </a:rPr>
                  <a:t> non </a:t>
                </a:r>
                <a:r>
                  <a:rPr lang="it-IT" dirty="0" smtClean="0">
                    <a:latin typeface="+mn-lt"/>
                  </a:rPr>
                  <a:t>è costante;</a:t>
                </a:r>
                <a:endParaRPr lang="it-IT" dirty="0">
                  <a:latin typeface="+mn-lt"/>
                </a:endParaRP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it-IT" dirty="0" smtClean="0">
                    <a:latin typeface="+mn-lt"/>
                  </a:rPr>
                  <a:t>la </a:t>
                </a:r>
                <a:r>
                  <a:rPr lang="it-IT" dirty="0">
                    <a:latin typeface="+mn-lt"/>
                  </a:rPr>
                  <a:t>soluzione </a:t>
                </a:r>
                <a:r>
                  <a:rPr lang="it-IT" dirty="0" smtClean="0">
                    <a:latin typeface="+mn-lt"/>
                  </a:rPr>
                  <a:t>è </a:t>
                </a:r>
                <a:r>
                  <a:rPr lang="it-IT" dirty="0">
                    <a:latin typeface="+mn-lt"/>
                  </a:rPr>
                  <a:t>quella di stimare una regressione di </a:t>
                </a:r>
                <a:r>
                  <a:rPr lang="it-IT" dirty="0" smtClean="0">
                    <a:latin typeface="+mn-lt"/>
                  </a:rPr>
                  <a:t>una funzione </a:t>
                </a:r>
                <a:r>
                  <a:rPr lang="it-IT" dirty="0">
                    <a:latin typeface="+mn-lt"/>
                  </a:rPr>
                  <a:t>non lineare di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dirty="0">
                    <a:latin typeface="+mn-lt"/>
                  </a:rPr>
                  <a:t>.</a:t>
                </a:r>
                <a:endParaRPr lang="it-IT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762" y="1700808"/>
                <a:ext cx="8856476" cy="2492990"/>
              </a:xfrm>
              <a:prstGeom prst="rect">
                <a:avLst/>
              </a:prstGeom>
              <a:blipFill rotWithShape="0">
                <a:blip r:embed="rId3"/>
                <a:stretch>
                  <a:fillRect l="-1102" t="-1956" r="-138" b="-464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8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51867" y="964046"/>
            <a:ext cx="5240537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Il caso «non lineare» (3/4)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 bwMode="auto">
              <a:xfrm>
                <a:off x="125760" y="1675098"/>
                <a:ext cx="8892480" cy="4346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dirty="0" smtClean="0">
                    <a:latin typeface="+mn-lt"/>
                  </a:rPr>
                  <a:t>I casi più semplice da trattare sono quelli dei</a:t>
                </a:r>
              </a:p>
              <a:p>
                <a:pPr marL="342900" indent="-3429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latin typeface="+mn-lt"/>
                  </a:rPr>
                  <a:t>modelli non lineari polinomiali (di grado non superiore a 4):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i="1" dirty="0" err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 dirty="0" err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b="0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it-I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it-IT" dirty="0" smtClean="0"/>
              </a:p>
              <a:p>
                <a:pPr marL="342900" indent="-3429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latin typeface="+mn-lt"/>
                  </a:rPr>
                  <a:t>modelli non lineari esponenziali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𝑏𝑋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it-IT" dirty="0" smtClean="0">
                  <a:latin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it-IT" dirty="0" smtClean="0">
                    <a:latin typeface="+mn-lt"/>
                  </a:rPr>
                  <a:t>Essi infatti possono venire riscritti sotto forma di equazioni di regressione lineare multipla tramite opportune tecniche di </a:t>
                </a:r>
                <a:r>
                  <a:rPr lang="it-IT" b="1" u="sng" dirty="0" smtClean="0">
                    <a:latin typeface="+mn-lt"/>
                  </a:rPr>
                  <a:t>linearizzazione</a:t>
                </a:r>
                <a:r>
                  <a:rPr lang="it-IT" dirty="0">
                    <a:latin typeface="+mn-lt"/>
                  </a:rPr>
                  <a:t>:</a:t>
                </a:r>
                <a:endParaRPr lang="it-IT" dirty="0" smtClean="0">
                  <a:latin typeface="+mn-lt"/>
                </a:endParaRPr>
              </a:p>
              <a:p>
                <a:pPr>
                  <a:spcBef>
                    <a:spcPct val="500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i="1" dirty="0" err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i="1" dirty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it-IT" i="1" dirty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it-IT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𝑝𝑜𝑛𝑒𝑛𝑑𝑜</m:t>
                              </m:r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ct val="500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i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i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𝑏𝑋</m:t>
                      </m:r>
                    </m:oMath>
                  </m:oMathPara>
                </a14:m>
                <a:endParaRPr lang="it-IT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760" y="1675098"/>
                <a:ext cx="8892480" cy="4346190"/>
              </a:xfrm>
              <a:prstGeom prst="rect">
                <a:avLst/>
              </a:prstGeom>
              <a:blipFill rotWithShape="0">
                <a:blip r:embed="rId3"/>
                <a:stretch>
                  <a:fillRect l="-1097" t="-11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3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Regressione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51867" y="964046"/>
            <a:ext cx="5240537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Il caso «non lineare» </a:t>
            </a:r>
            <a:r>
              <a:rPr lang="it-IT" altLang="it-IT" sz="3200" b="1" smtClean="0">
                <a:latin typeface="+mn-lt"/>
              </a:rPr>
              <a:t>(4/4)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125760" y="1866307"/>
            <a:ext cx="88924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Quando non è possibile la linearizzazione, l'impiego </a:t>
            </a:r>
            <a:r>
              <a:rPr lang="it-IT" sz="2800" dirty="0">
                <a:solidFill>
                  <a:srgbClr val="FF0000"/>
                </a:solidFill>
                <a:latin typeface="+mn-lt"/>
              </a:rPr>
              <a:t>di metodi iterativi 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it-IT" sz="2800" dirty="0" smtClean="0">
                <a:solidFill>
                  <a:schemeClr val="accent2"/>
                </a:solidFill>
                <a:latin typeface="+mn-lt"/>
              </a:rPr>
              <a:t>Gauss-Newton</a:t>
            </a:r>
            <a:r>
              <a:rPr lang="it-IT" sz="28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it-IT" sz="2800" dirty="0" err="1">
                <a:solidFill>
                  <a:schemeClr val="accent2"/>
                </a:solidFill>
                <a:latin typeface="+mn-lt"/>
              </a:rPr>
              <a:t>Steepest</a:t>
            </a:r>
            <a:r>
              <a:rPr lang="it-IT" sz="2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+mn-lt"/>
              </a:rPr>
              <a:t>Descent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it-IT" sz="2800" dirty="0" err="1" smtClean="0">
                <a:solidFill>
                  <a:schemeClr val="accent2"/>
                </a:solidFill>
                <a:latin typeface="+mn-lt"/>
              </a:rPr>
              <a:t>Marquardt</a:t>
            </a:r>
            <a:r>
              <a:rPr lang="it-IT" sz="28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it-IT" sz="2800" dirty="0" smtClean="0">
                <a:solidFill>
                  <a:schemeClr val="accent2"/>
                </a:solidFill>
                <a:latin typeface="+mn-lt"/>
              </a:rPr>
              <a:t>Simplex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it-IT" sz="2800" dirty="0" err="1" smtClean="0">
                <a:solidFill>
                  <a:schemeClr val="accent2"/>
                </a:solidFill>
                <a:latin typeface="+mn-lt"/>
              </a:rPr>
              <a:t>Metropolis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) </a:t>
            </a:r>
            <a:r>
              <a:rPr lang="it-IT" sz="2800" dirty="0">
                <a:solidFill>
                  <a:srgbClr val="FF0000"/>
                </a:solidFill>
                <a:latin typeface="+mn-lt"/>
              </a:rPr>
              <a:t>per la ricerca dei valori dei 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parametri</a:t>
            </a:r>
            <a:r>
              <a:rPr lang="it-IT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ha come conseguenza che </a:t>
            </a:r>
            <a:r>
              <a:rPr lang="it-IT" sz="2800" b="1" u="sng" dirty="0" smtClean="0">
                <a:solidFill>
                  <a:srgbClr val="FF0000"/>
                </a:solidFill>
                <a:latin typeface="+mn-lt"/>
              </a:rPr>
              <a:t>tutti </a:t>
            </a:r>
            <a:r>
              <a:rPr lang="it-IT" sz="2800" b="1" u="sng" dirty="0">
                <a:solidFill>
                  <a:srgbClr val="FF0000"/>
                </a:solidFill>
                <a:latin typeface="+mn-lt"/>
              </a:rPr>
              <a:t>i risultati</a:t>
            </a:r>
            <a:r>
              <a:rPr lang="it-IT" sz="2800" dirty="0">
                <a:solidFill>
                  <a:srgbClr val="FF0000"/>
                </a:solidFill>
                <a:latin typeface="+mn-lt"/>
              </a:rPr>
              <a:t> a cui si perviene (stima dei parametri, della varianza residua e numero dei gradi di 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libertà relativi</a:t>
            </a:r>
            <a:r>
              <a:rPr lang="it-IT" sz="2800" dirty="0">
                <a:solidFill>
                  <a:srgbClr val="FF0000"/>
                </a:solidFill>
                <a:latin typeface="+mn-lt"/>
              </a:rPr>
              <a:t>) sono solo 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un’</a:t>
            </a:r>
            <a:r>
              <a:rPr lang="it-IT" sz="2800" b="1" u="sng" dirty="0" smtClean="0">
                <a:solidFill>
                  <a:srgbClr val="FF0000"/>
                </a:solidFill>
                <a:latin typeface="+mn-lt"/>
              </a:rPr>
              <a:t>approssimazione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800" dirty="0">
                <a:solidFill>
                  <a:srgbClr val="FF0000"/>
                </a:solidFill>
                <a:latin typeface="+mn-lt"/>
              </a:rPr>
              <a:t>di quelli reali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.</a:t>
            </a:r>
            <a:endParaRPr lang="it-IT" i="1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Correlazione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28258" y="964046"/>
            <a:ext cx="3887603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La covarianza (2/3)</a:t>
            </a:r>
            <a:endParaRPr lang="it-IT" altLang="it-IT" sz="3200" b="1" dirty="0">
              <a:latin typeface="+mn-lt"/>
            </a:endParaRPr>
          </a:p>
        </p:txBody>
      </p:sp>
      <p:sp>
        <p:nvSpPr>
          <p:cNvPr id="12" name="CasellaDiTesto 11"/>
          <p:cNvSpPr txBox="1"/>
          <p:nvPr/>
        </p:nvSpPr>
        <p:spPr bwMode="auto">
          <a:xfrm>
            <a:off x="107504" y="1628800"/>
            <a:ext cx="73088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smtClean="0">
                <a:latin typeface="+mn-lt"/>
              </a:rPr>
              <a:t>Attraverso il calcolo della Covarianza è possibile determinare: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it-IT" sz="2000" dirty="0" smtClean="0">
                <a:latin typeface="+mn-lt"/>
              </a:rPr>
              <a:t>il </a:t>
            </a:r>
            <a:r>
              <a:rPr lang="it-IT" sz="2000" b="1" dirty="0" smtClean="0">
                <a:solidFill>
                  <a:srgbClr val="00B050"/>
                </a:solidFill>
                <a:latin typeface="+mn-lt"/>
              </a:rPr>
              <a:t>SEGNO</a:t>
            </a:r>
            <a:r>
              <a:rPr lang="it-IT" sz="2000" dirty="0" smtClean="0">
                <a:latin typeface="+mn-lt"/>
              </a:rPr>
              <a:t> dell’associazione tra due variabili;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it-IT" sz="2000" dirty="0">
                <a:latin typeface="+mn-lt"/>
              </a:rPr>
              <a:t>il </a:t>
            </a:r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GRADO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dell’associazione tra due </a:t>
            </a:r>
            <a:r>
              <a:rPr lang="it-IT" sz="2000" dirty="0" smtClean="0">
                <a:latin typeface="+mn-lt"/>
              </a:rPr>
              <a:t>variabili.</a:t>
            </a:r>
            <a:endParaRPr lang="it-IT" sz="2000" dirty="0">
              <a:latin typeface="+mn-lt"/>
            </a:endParaRPr>
          </a:p>
        </p:txBody>
      </p:sp>
      <p:sp>
        <p:nvSpPr>
          <p:cNvPr id="15" name="CasellaDiTesto 14"/>
          <p:cNvSpPr txBox="1"/>
          <p:nvPr/>
        </p:nvSpPr>
        <p:spPr bwMode="auto">
          <a:xfrm>
            <a:off x="3995936" y="3140968"/>
            <a:ext cx="4896544" cy="270843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  <a:latin typeface="+mn-lt"/>
              </a:rPr>
              <a:t>q</a:t>
            </a:r>
            <a:r>
              <a:rPr lang="it-IT" sz="2000" dirty="0" smtClean="0">
                <a:solidFill>
                  <a:srgbClr val="00B050"/>
                </a:solidFill>
                <a:latin typeface="+mn-lt"/>
              </a:rPr>
              <a:t>uando il segno della covarianza è positivo</a:t>
            </a:r>
            <a:r>
              <a:rPr lang="it-IT" sz="2000" dirty="0">
                <a:solidFill>
                  <a:srgbClr val="00B050"/>
                </a:solidFill>
                <a:latin typeface="+mn-lt"/>
              </a:rPr>
              <a:t>, </a:t>
            </a:r>
            <a:r>
              <a:rPr lang="it-IT" sz="2000" dirty="0" smtClean="0">
                <a:solidFill>
                  <a:srgbClr val="00B050"/>
                </a:solidFill>
                <a:latin typeface="+mn-lt"/>
              </a:rPr>
              <a:t>le </a:t>
            </a:r>
            <a:r>
              <a:rPr lang="it-IT" sz="2000" dirty="0">
                <a:solidFill>
                  <a:srgbClr val="00B050"/>
                </a:solidFill>
                <a:latin typeface="+mn-lt"/>
              </a:rPr>
              <a:t>due variabili aumentano o diminuiscono </a:t>
            </a:r>
            <a:r>
              <a:rPr lang="it-IT" sz="2000" dirty="0" smtClean="0">
                <a:solidFill>
                  <a:srgbClr val="00B050"/>
                </a:solidFill>
                <a:latin typeface="+mn-lt"/>
              </a:rPr>
              <a:t>insieme (rapporto di proporzionalità diretta)</a:t>
            </a:r>
            <a:endParaRPr lang="it-IT" sz="2000" dirty="0">
              <a:solidFill>
                <a:srgbClr val="00B050"/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B050"/>
                </a:solidFill>
                <a:latin typeface="+mn-lt"/>
              </a:rPr>
              <a:t>q</a:t>
            </a:r>
            <a:r>
              <a:rPr lang="it-IT" sz="2000" dirty="0" smtClean="0">
                <a:solidFill>
                  <a:srgbClr val="00B050"/>
                </a:solidFill>
                <a:latin typeface="+mn-lt"/>
              </a:rPr>
              <a:t>uando il segno della covarianza è negativo</a:t>
            </a:r>
            <a:r>
              <a:rPr lang="it-IT" sz="2000" dirty="0">
                <a:solidFill>
                  <a:srgbClr val="00B050"/>
                </a:solidFill>
                <a:latin typeface="+mn-lt"/>
              </a:rPr>
              <a:t>, </a:t>
            </a:r>
            <a:r>
              <a:rPr lang="it-IT" sz="2000" dirty="0" smtClean="0">
                <a:solidFill>
                  <a:srgbClr val="00B050"/>
                </a:solidFill>
                <a:latin typeface="+mn-lt"/>
              </a:rPr>
              <a:t>all'aumento di una variabile corrisponde </a:t>
            </a:r>
            <a:r>
              <a:rPr lang="it-IT" sz="2000" dirty="0">
                <a:solidFill>
                  <a:srgbClr val="00B050"/>
                </a:solidFill>
                <a:latin typeface="+mn-lt"/>
              </a:rPr>
              <a:t>una diminuzione dell'altra </a:t>
            </a:r>
            <a:r>
              <a:rPr lang="it-IT" sz="2000" dirty="0" smtClean="0">
                <a:solidFill>
                  <a:srgbClr val="00B050"/>
                </a:solidFill>
                <a:latin typeface="+mn-lt"/>
              </a:rPr>
              <a:t>(rapporto </a:t>
            </a:r>
            <a:r>
              <a:rPr lang="it-IT" sz="2000" dirty="0">
                <a:solidFill>
                  <a:srgbClr val="00B050"/>
                </a:solidFill>
                <a:latin typeface="+mn-lt"/>
              </a:rPr>
              <a:t>di proporzionalità </a:t>
            </a:r>
            <a:r>
              <a:rPr lang="it-IT" sz="2000" dirty="0" smtClean="0">
                <a:solidFill>
                  <a:srgbClr val="00B050"/>
                </a:solidFill>
                <a:latin typeface="+mn-lt"/>
              </a:rPr>
              <a:t>inversa)</a:t>
            </a:r>
            <a:endParaRPr lang="it-IT" sz="2000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23" name="Connettore 4 22"/>
          <p:cNvCxnSpPr/>
          <p:nvPr/>
        </p:nvCxnSpPr>
        <p:spPr>
          <a:xfrm>
            <a:off x="5670122" y="2312876"/>
            <a:ext cx="1674186" cy="828092"/>
          </a:xfrm>
          <a:prstGeom prst="bentConnector3">
            <a:avLst>
              <a:gd name="adj1" fmla="val 100066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 bwMode="auto">
          <a:xfrm>
            <a:off x="107504" y="3813317"/>
            <a:ext cx="3560357" cy="16312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  <a:latin typeface="+mn-lt"/>
              </a:rPr>
              <a:t>quanto più la covarianza è grande in valore assoluto, tanto più è elevato il grado di associazione tra le due variabili</a:t>
            </a:r>
            <a:endParaRPr lang="it-IT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1" name="Connettore 2 30"/>
          <p:cNvCxnSpPr/>
          <p:nvPr/>
        </p:nvCxnSpPr>
        <p:spPr>
          <a:xfrm flipH="1">
            <a:off x="1111579" y="2924944"/>
            <a:ext cx="4037" cy="8861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2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Correlazione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28258" y="964046"/>
            <a:ext cx="3887603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La covarianza (3/3)</a:t>
            </a:r>
            <a:endParaRPr lang="it-IT" altLang="it-IT" sz="3200" b="1" dirty="0"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710" y="1663799"/>
            <a:ext cx="5220580" cy="446355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 bwMode="auto">
          <a:xfrm>
            <a:off x="221778" y="1988840"/>
            <a:ext cx="17284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smtClean="0">
                <a:latin typeface="+mn-lt"/>
              </a:rPr>
              <a:t>Covarianza positiva</a:t>
            </a:r>
            <a:endParaRPr lang="it-IT" dirty="0">
              <a:latin typeface="+mn-lt"/>
            </a:endParaRP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221778" y="4545124"/>
            <a:ext cx="17284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smtClean="0">
                <a:latin typeface="+mn-lt"/>
              </a:rPr>
              <a:t>Covarianza nulla</a:t>
            </a:r>
            <a:endParaRPr lang="it-IT" dirty="0">
              <a:latin typeface="+mn-lt"/>
            </a:endParaRPr>
          </a:p>
        </p:txBody>
      </p:sp>
      <p:sp>
        <p:nvSpPr>
          <p:cNvPr id="14" name="CasellaDiTesto 13"/>
          <p:cNvSpPr txBox="1"/>
          <p:nvPr/>
        </p:nvSpPr>
        <p:spPr bwMode="auto">
          <a:xfrm>
            <a:off x="7200021" y="1988840"/>
            <a:ext cx="17284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smtClean="0">
                <a:latin typeface="+mn-lt"/>
              </a:rPr>
              <a:t>Covarianza negativa</a:t>
            </a:r>
            <a:endParaRPr lang="it-IT" dirty="0">
              <a:latin typeface="+mn-lt"/>
            </a:endParaRPr>
          </a:p>
        </p:txBody>
      </p:sp>
      <p:sp>
        <p:nvSpPr>
          <p:cNvPr id="16" name="CasellaDiTesto 15"/>
          <p:cNvSpPr txBox="1"/>
          <p:nvPr/>
        </p:nvSpPr>
        <p:spPr bwMode="auto">
          <a:xfrm>
            <a:off x="7200021" y="4545124"/>
            <a:ext cx="17992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smtClean="0">
                <a:latin typeface="+mn-lt"/>
              </a:rPr>
              <a:t>Covarianza non lineare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32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Correlazione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026" y="964046"/>
            <a:ext cx="905408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Il coefficiente di correlazione di </a:t>
            </a:r>
            <a:r>
              <a:rPr lang="it-IT" altLang="it-IT" sz="3200" b="1" dirty="0" err="1" smtClean="0">
                <a:latin typeface="+mn-lt"/>
              </a:rPr>
              <a:t>Pearson</a:t>
            </a:r>
            <a:r>
              <a:rPr lang="it-IT" altLang="it-IT" sz="3200" b="1" dirty="0" smtClean="0">
                <a:latin typeface="+mn-lt"/>
              </a:rPr>
              <a:t> (1/2)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 bwMode="auto">
              <a:xfrm>
                <a:off x="251520" y="1625895"/>
                <a:ext cx="864096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800" dirty="0" smtClean="0">
                    <a:latin typeface="+mn-lt"/>
                  </a:rPr>
                  <a:t>La covarianza risente </a:t>
                </a:r>
                <a:r>
                  <a:rPr lang="it-IT" sz="1800" dirty="0">
                    <a:latin typeface="+mn-lt"/>
                  </a:rPr>
                  <a:t>in </a:t>
                </a:r>
                <a:r>
                  <a:rPr lang="it-IT" sz="1800" dirty="0" smtClean="0">
                    <a:latin typeface="+mn-lt"/>
                  </a:rPr>
                  <a:t>maniera determinante della </a:t>
                </a:r>
                <a:r>
                  <a:rPr lang="it-IT" sz="1800" dirty="0">
                    <a:latin typeface="+mn-lt"/>
                  </a:rPr>
                  <a:t>scala con la quale le due variabili </a:t>
                </a: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1800" dirty="0" smtClean="0">
                    <a:latin typeface="+mn-lt"/>
                  </a:rPr>
                  <a:t> </a:t>
                </a:r>
                <a:r>
                  <a:rPr lang="it-IT" sz="1800" dirty="0">
                    <a:latin typeface="+mn-lt"/>
                  </a:rPr>
                  <a:t>e </a:t>
                </a: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1800" dirty="0" smtClean="0">
                    <a:latin typeface="+mn-lt"/>
                  </a:rPr>
                  <a:t> </a:t>
                </a:r>
                <a:r>
                  <a:rPr lang="it-IT" sz="1800" dirty="0">
                    <a:latin typeface="+mn-lt"/>
                  </a:rPr>
                  <a:t>sono </a:t>
                </a:r>
                <a:r>
                  <a:rPr lang="it-IT" sz="1800" dirty="0" smtClean="0">
                    <a:latin typeface="+mn-lt"/>
                  </a:rPr>
                  <a:t>misurate e questo rende molto difficoltoso un eventuale confronto tra due o più valori di covarianza.</a:t>
                </a:r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625895"/>
                <a:ext cx="864096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564" t="-4636" b="-927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 bwMode="auto">
              <a:xfrm>
                <a:off x="2485790" y="2636912"/>
                <a:ext cx="563724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1,2,3,4,5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1,2,3,4,5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𝑎𝑙𝑙𝑜𝑟𝑎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it-IT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5790" y="2636912"/>
                <a:ext cx="5637249" cy="276999"/>
              </a:xfrm>
              <a:prstGeom prst="rect">
                <a:avLst/>
              </a:prstGeom>
              <a:blipFill rotWithShape="0">
                <a:blip r:embed="rId4"/>
                <a:stretch>
                  <a:fillRect r="-324" b="-1111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 bwMode="auto">
              <a:xfrm>
                <a:off x="2485790" y="2945426"/>
                <a:ext cx="640669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1,2,3,4,5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10,20,30,40,50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𝑎𝑙𝑙𝑜𝑟𝑎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it-IT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5790" y="2945426"/>
                <a:ext cx="6406690" cy="276999"/>
              </a:xfrm>
              <a:prstGeom prst="rect">
                <a:avLst/>
              </a:prstGeom>
              <a:blipFill rotWithShape="0">
                <a:blip r:embed="rId5"/>
                <a:stretch>
                  <a:fillRect r="-285" b="-869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ccia a destra 6"/>
          <p:cNvSpPr/>
          <p:nvPr/>
        </p:nvSpPr>
        <p:spPr bwMode="auto">
          <a:xfrm>
            <a:off x="578024" y="2816932"/>
            <a:ext cx="1797732" cy="252028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 bwMode="auto">
              <a:xfrm>
                <a:off x="989602" y="3533392"/>
                <a:ext cx="716479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it-IT" sz="2000" dirty="0" smtClean="0">
                    <a:latin typeface="+mn-lt"/>
                  </a:rPr>
                  <a:t>Per ovviare a questo problema, la variazione congiunta di due variabili quantitative si studia calcolando il </a:t>
                </a:r>
                <a:r>
                  <a:rPr lang="it-IT" sz="2000" b="1" u="sng" dirty="0" smtClean="0">
                    <a:latin typeface="+mn-lt"/>
                  </a:rPr>
                  <a:t>coefficiente di correlazione di </a:t>
                </a:r>
                <a:r>
                  <a:rPr lang="it-IT" sz="2000" b="1" u="sng" dirty="0" err="1" smtClean="0">
                    <a:latin typeface="+mn-lt"/>
                  </a:rPr>
                  <a:t>Pearson</a:t>
                </a:r>
                <a:r>
                  <a:rPr lang="it-IT" sz="2000" dirty="0" smtClean="0">
                    <a:latin typeface="+mn-lt"/>
                  </a:rPr>
                  <a:t>, che solitamente si indica con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it-IT" sz="2000" dirty="0" smtClean="0">
                    <a:latin typeface="+mn-lt"/>
                  </a:rPr>
                  <a:t>.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9602" y="3533392"/>
                <a:ext cx="7164796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680" t="-4217" r="-1361" b="-96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1126890" y="4657067"/>
                <a:ext cx="6824432" cy="13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  <m:r>
                            <m:rPr>
                              <m:nor/>
                            </m:rPr>
                            <a:rPr lang="it-IT" dirty="0"/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it-IT" dirty="0"/>
                                <m:t> </m:t>
                              </m:r>
                            </m:e>
                          </m:rad>
                        </m:den>
                      </m:f>
                      <m:r>
                        <a:rPr lang="it-IT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  <m:t>𝑐𝑜𝑑𝑒𝑣</m:t>
                              </m:r>
                            </m:e>
                            <m:sub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</a:rPr>
                                    <m:t>𝑑𝑒𝑣</m:t>
                                  </m:r>
                                </m:e>
                                <m:sub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</a:rPr>
                                    <m:t>𝑑𝑒𝑣</m:t>
                                  </m:r>
                                </m:e>
                                <m:sub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90" y="4657067"/>
                <a:ext cx="6824432" cy="13052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5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67862" y="6202824"/>
            <a:ext cx="328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+mn-lt"/>
              </a:rPr>
              <a:t>Metodologia </a:t>
            </a:r>
            <a:r>
              <a:rPr lang="it-IT" sz="1200" dirty="0">
                <a:latin typeface="+mn-lt"/>
              </a:rPr>
              <a:t>Sperimentale Agronomica / Metodi Statistici per la Ricerca </a:t>
            </a:r>
            <a:r>
              <a:rPr lang="it-IT" sz="1200" dirty="0" smtClean="0">
                <a:latin typeface="+mn-lt"/>
              </a:rPr>
              <a:t>Ambientale </a:t>
            </a:r>
            <a:r>
              <a:rPr lang="it-IT" sz="1200" dirty="0" err="1" smtClean="0">
                <a:latin typeface="+mn-lt"/>
              </a:rPr>
              <a:t>a.a</a:t>
            </a:r>
            <a:r>
              <a:rPr lang="it-IT" sz="1200" dirty="0" smtClean="0">
                <a:latin typeface="+mn-lt"/>
              </a:rPr>
              <a:t>. 2014 - 2015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98897" y="620724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latin typeface="+mn-lt"/>
              </a:rPr>
              <a:t>Lezione 09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257" y="310420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+mn-lt"/>
              </a:rPr>
              <a:t>Correlazione</a:t>
            </a:r>
            <a:endParaRPr lang="it-IT" b="1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026" y="964046"/>
            <a:ext cx="905408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 smtClean="0">
                <a:latin typeface="+mn-lt"/>
              </a:rPr>
              <a:t>Il coefficiente di correlazione di </a:t>
            </a:r>
            <a:r>
              <a:rPr lang="it-IT" altLang="it-IT" sz="3200" b="1" dirty="0" err="1" smtClean="0">
                <a:latin typeface="+mn-lt"/>
              </a:rPr>
              <a:t>Pearson</a:t>
            </a:r>
            <a:r>
              <a:rPr lang="it-IT" altLang="it-IT" sz="3200" b="1" dirty="0" smtClean="0">
                <a:latin typeface="+mn-lt"/>
              </a:rPr>
              <a:t> (2/2)</a:t>
            </a:r>
            <a:endParaRPr lang="it-IT" altLang="it-IT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 bwMode="auto">
              <a:xfrm>
                <a:off x="2195290" y="3753036"/>
                <a:ext cx="594733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1,2,3,4,5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1,2,3,4,5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𝑎𝑙𝑙𝑜𝑟𝑎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290" y="3753036"/>
                <a:ext cx="5947334" cy="307777"/>
              </a:xfrm>
              <a:prstGeom prst="rect">
                <a:avLst/>
              </a:prstGeom>
              <a:blipFill rotWithShape="0">
                <a:blip r:embed="rId3"/>
                <a:stretch>
                  <a:fillRect r="-307" b="-1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 bwMode="auto">
              <a:xfrm>
                <a:off x="2195290" y="4133558"/>
                <a:ext cx="666067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1,2,3,4,5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10,20,30,40,50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𝑎𝑙𝑙𝑜𝑟𝑎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290" y="4133558"/>
                <a:ext cx="6660670" cy="307777"/>
              </a:xfrm>
              <a:prstGeom prst="rect">
                <a:avLst/>
              </a:prstGeom>
              <a:blipFill rotWithShape="0">
                <a:blip r:embed="rId4"/>
                <a:stretch>
                  <a:fillRect r="-274" b="-784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ccia a destra 6"/>
          <p:cNvSpPr/>
          <p:nvPr/>
        </p:nvSpPr>
        <p:spPr bwMode="auto">
          <a:xfrm>
            <a:off x="287524" y="3969060"/>
            <a:ext cx="1797732" cy="252028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6" name="CasellaDiTesto 5"/>
          <p:cNvSpPr txBox="1"/>
          <p:nvPr/>
        </p:nvSpPr>
        <p:spPr bwMode="auto">
          <a:xfrm>
            <a:off x="446124" y="1628800"/>
            <a:ext cx="825175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smtClean="0">
                <a:latin typeface="+mn-lt"/>
              </a:rPr>
              <a:t>Il coefficiente di correlazione di </a:t>
            </a:r>
            <a:r>
              <a:rPr lang="it-IT" dirty="0" err="1" smtClean="0">
                <a:latin typeface="+mn-lt"/>
              </a:rPr>
              <a:t>Pearson</a:t>
            </a:r>
            <a:r>
              <a:rPr lang="it-IT" dirty="0" smtClean="0">
                <a:latin typeface="+mn-lt"/>
              </a:rPr>
              <a:t> contiene le informazioni relative al segno e al grado dell’associazione tra le variabili già viste per la covarianza. In più esso è un </a:t>
            </a:r>
            <a:r>
              <a:rPr lang="it-IT" b="1" u="sng" dirty="0" smtClean="0">
                <a:latin typeface="+mn-lt"/>
              </a:rPr>
              <a:t>valore adimensionale</a:t>
            </a:r>
            <a:r>
              <a:rPr lang="it-IT" dirty="0" smtClean="0">
                <a:latin typeface="+mn-lt"/>
              </a:rPr>
              <a:t> e perciò viene meno il problema della confrontabilità esposto in precedenza.</a:t>
            </a:r>
            <a:endParaRPr lang="it-IT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 bwMode="auto">
              <a:xfrm>
                <a:off x="1281005" y="4629589"/>
                <a:ext cx="7818102" cy="1139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𝑖𝑛𝑑𝑖𝑐𝑎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𝑝𝑒𝑟𝑓𝑒𝑡𝑡𝑎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𝑐𝑜𝑟𝑟𝑖𝑠𝑝𝑜𝑛𝑑𝑒𝑛𝑧𝑎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𝑙𝑖𝑛𝑒𝑎𝑟𝑒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𝑝𝑜𝑠𝑖𝑡𝑖𝑣𝑎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𝑡𝑟𝑎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𝑖𝑛𝑑𝑖𝑐𝑎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𝑡𝑜𝑡𝑎𝑙𝑒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𝑎𝑠𝑠𝑒𝑛𝑧𝑎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𝑑𝑖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𝑐𝑜𝑟𝑟𝑖𝑠𝑝𝑜𝑛𝑑𝑒𝑛𝑧𝑎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𝑙𝑖𝑛𝑒𝑎𝑟𝑒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𝑡𝑟𝑎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=−1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𝑖𝑛𝑑𝑖𝑐𝑎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𝑝𝑒𝑟𝑓𝑒𝑡𝑡𝑎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𝑐𝑜𝑟𝑟𝑖𝑠𝑝𝑜𝑛𝑑𝑒𝑛𝑧𝑎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𝑙𝑖𝑛𝑒𝑎𝑟𝑒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𝑛𝑒𝑔𝑎𝑡𝑖𝑣𝑎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𝑡𝑟𝑎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1005" y="4629589"/>
                <a:ext cx="7818102" cy="11396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ccia a destra 12"/>
          <p:cNvSpPr/>
          <p:nvPr/>
        </p:nvSpPr>
        <p:spPr bwMode="auto">
          <a:xfrm>
            <a:off x="287524" y="5061637"/>
            <a:ext cx="1044000" cy="252028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8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_PP_agraria_2[1]">
  <a:themeElements>
    <a:clrScheme name="F_PP_agraria_2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>
        <a:ln w="28575">
          <a:solidFill>
            <a:schemeClr val="accent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rtlCol="0">
        <a:spAutoFit/>
      </a:bodyPr>
      <a:lstStyle>
        <a:defPPr>
          <a:spcBef>
            <a:spcPct val="50000"/>
          </a:spcBef>
          <a:defRPr dirty="0">
            <a:latin typeface="+mn-lt"/>
          </a:defRPr>
        </a:defPPr>
      </a:lstStyle>
    </a:txDef>
  </a:objectDefaults>
  <a:extraClrSchemeLst>
    <a:extraClrScheme>
      <a:clrScheme name="F_PP_agraria_2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_PP_agraria_2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_PP_agraria_2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_PP_agraria_2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_PP_agraria_2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_PP_agraria_2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_PP_agraria_2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_PP_agraria_2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_PP_agraria_2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_PP_agraria_2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_PP_agraria_2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_PP_agraria_2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_PP_agraria_2[1]">
  <a:themeElements>
    <a:clrScheme name="F_PP_agraria_2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>
        <a:ln w="28575">
          <a:solidFill>
            <a:schemeClr val="accent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rtlCol="0">
        <a:spAutoFit/>
      </a:bodyPr>
      <a:lstStyle>
        <a:defPPr>
          <a:spcBef>
            <a:spcPct val="50000"/>
          </a:spcBef>
          <a:defRPr dirty="0">
            <a:latin typeface="+mn-lt"/>
          </a:defRPr>
        </a:defPPr>
      </a:lstStyle>
    </a:txDef>
  </a:objectDefaults>
  <a:extraClrSchemeLst>
    <a:extraClrScheme>
      <a:clrScheme name="F_PP_agraria_2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_PP_agraria_2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_PP_agraria_2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_PP_agraria_2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_PP_agraria_2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_PP_agraria_2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_PP_agraria_2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_PP_agraria_2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_PP_agraria_2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_PP_agraria_2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_PP_agraria_2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_PP_agraria_2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69535</TotalTime>
  <Words>4633</Words>
  <Application>Microsoft Office PowerPoint</Application>
  <PresentationFormat>Presentazione su schermo (4:3)</PresentationFormat>
  <Paragraphs>537</Paragraphs>
  <Slides>53</Slides>
  <Notes>53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53</vt:i4>
      </vt:variant>
    </vt:vector>
  </HeadingPairs>
  <TitlesOfParts>
    <vt:vector size="61" baseType="lpstr">
      <vt:lpstr>ＭＳ Ｐゴシック</vt:lpstr>
      <vt:lpstr>Arial</vt:lpstr>
      <vt:lpstr>Cambria Math</vt:lpstr>
      <vt:lpstr>Times New Roman</vt:lpstr>
      <vt:lpstr>Trebuchet MS</vt:lpstr>
      <vt:lpstr>Wingdings</vt:lpstr>
      <vt:lpstr>F_PP_agraria_2[1]</vt:lpstr>
      <vt:lpstr>1_F_PP_agraria_2[1]</vt:lpstr>
      <vt:lpstr>Metodologia Sperimentale Agronomica / Metodi Statistici per la Ricerca Ambientale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</dc:creator>
  <cp:lastModifiedBy>Marco acutis</cp:lastModifiedBy>
  <cp:revision>1760</cp:revision>
  <dcterms:created xsi:type="dcterms:W3CDTF">2010-01-29T17:05:09Z</dcterms:created>
  <dcterms:modified xsi:type="dcterms:W3CDTF">2018-09-29T14:56:21Z</dcterms:modified>
</cp:coreProperties>
</file>